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412" r:id="rId5"/>
    <p:sldId id="416" r:id="rId6"/>
    <p:sldId id="432" r:id="rId7"/>
    <p:sldId id="421" r:id="rId8"/>
    <p:sldId id="430" r:id="rId9"/>
    <p:sldId id="423" r:id="rId10"/>
    <p:sldId id="422" r:id="rId11"/>
    <p:sldId id="424" r:id="rId12"/>
    <p:sldId id="409" r:id="rId13"/>
    <p:sldId id="419" r:id="rId14"/>
    <p:sldId id="433" r:id="rId15"/>
    <p:sldId id="428" r:id="rId16"/>
    <p:sldId id="427" r:id="rId17"/>
    <p:sldId id="418" r:id="rId18"/>
    <p:sldId id="429" r:id="rId19"/>
    <p:sldId id="417" r:id="rId20"/>
    <p:sldId id="431" r:id="rId21"/>
    <p:sldId id="434" r:id="rId22"/>
  </p:sldIdLst>
  <p:sldSz cx="9144000" cy="6858000" type="screen4x3"/>
  <p:notesSz cx="7102475" cy="10234613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613" autoAdjust="0"/>
    <p:restoredTop sz="84892" autoAdjust="0"/>
  </p:normalViewPr>
  <p:slideViewPr>
    <p:cSldViewPr>
      <p:cViewPr>
        <p:scale>
          <a:sx n="60" d="100"/>
          <a:sy n="60" d="100"/>
        </p:scale>
        <p:origin x="-3402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3930" y="-96"/>
      </p:cViewPr>
      <p:guideLst>
        <p:guide orient="horz" pos="3223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0A9DBFD8-E76E-436B-B5B2-3834B166A613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C91417F2-EC9C-42CD-8973-677DD90F1D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753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1252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8323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6850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6850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50675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55264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78595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0128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0128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1392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1392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8730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8730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1053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5261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569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1662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259903" y="5733256"/>
            <a:ext cx="7848601" cy="0"/>
          </a:xfrm>
          <a:prstGeom prst="line">
            <a:avLst/>
          </a:prstGeom>
          <a:ln w="25400">
            <a:solidFill>
              <a:srgbClr val="90DF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des\Desktop\логотип_цтисо_rus (1)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26063"/>
            <a:ext cx="136842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 userDrawn="1"/>
        </p:nvSpPr>
        <p:spPr>
          <a:xfrm>
            <a:off x="1389137" y="5828526"/>
            <a:ext cx="75631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600" b="1" dirty="0">
                <a:solidFill>
                  <a:srgbClr val="2C6F98"/>
                </a:solidFill>
                <a:latin typeface="Arial" charset="0"/>
              </a:rPr>
              <a:t>Центр телекоммуникаций и информационных </a:t>
            </a:r>
            <a:r>
              <a:rPr lang="ru-RU" altLang="ru-RU" sz="1600" b="1" dirty="0" smtClean="0">
                <a:solidFill>
                  <a:srgbClr val="2C6F98"/>
                </a:solidFill>
                <a:latin typeface="Arial" charset="0"/>
              </a:rPr>
              <a:t>систем в </a:t>
            </a:r>
            <a:r>
              <a:rPr lang="ru-RU" altLang="ru-RU" sz="1600" b="1" dirty="0">
                <a:solidFill>
                  <a:srgbClr val="2C6F98"/>
                </a:solidFill>
                <a:latin typeface="Arial" charset="0"/>
              </a:rPr>
              <a:t>образовании</a:t>
            </a:r>
            <a:endParaRPr lang="en-US" altLang="ru-RU" sz="1600" b="1" dirty="0">
              <a:solidFill>
                <a:srgbClr val="2C6F98"/>
              </a:solidFill>
              <a:latin typeface="Arial" charset="0"/>
            </a:endParaRPr>
          </a:p>
          <a:p>
            <a:pPr>
              <a:defRPr/>
            </a:pPr>
            <a:r>
              <a:rPr lang="ru-RU" altLang="ru-RU" sz="1400" b="1" dirty="0">
                <a:solidFill>
                  <a:srgbClr val="2C6F98"/>
                </a:solidFill>
                <a:latin typeface="+mn-lt"/>
              </a:rPr>
              <a:t>департамента образования Ярославской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904292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06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188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1458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96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771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074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494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02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88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992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7D51C-585F-4AED-A76C-5057DCC662BA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F43B2-8793-4577-8861-B5F69AE9C6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80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831" y="5661025"/>
            <a:ext cx="8280649" cy="0"/>
          </a:xfrm>
          <a:prstGeom prst="line">
            <a:avLst/>
          </a:prstGeom>
          <a:ln w="25400">
            <a:solidFill>
              <a:srgbClr val="1C81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1" name="Picture 2" descr="C:\Users\des\Desktop\логотип_цтисо_rus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2426" y="5661025"/>
            <a:ext cx="1138399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Box 11"/>
          <p:cNvSpPr txBox="1">
            <a:spLocks noChangeArrowheads="1"/>
          </p:cNvSpPr>
          <p:nvPr/>
        </p:nvSpPr>
        <p:spPr bwMode="auto">
          <a:xfrm>
            <a:off x="468313" y="5805488"/>
            <a:ext cx="71993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324A5E"/>
                </a:solidFill>
                <a:latin typeface="+mn-lt"/>
                <a:ea typeface="MS PGothic" pitchFamily="34" charset="-128"/>
              </a:rPr>
              <a:t>Центр телекоммуникаций и информационных систем в образовании</a:t>
            </a:r>
            <a:br>
              <a:rPr lang="ru-RU" altLang="ru-RU" sz="1600" dirty="0">
                <a:solidFill>
                  <a:srgbClr val="324A5E"/>
                </a:solidFill>
                <a:latin typeface="+mn-lt"/>
                <a:ea typeface="MS PGothic" pitchFamily="34" charset="-128"/>
              </a:rPr>
            </a:br>
            <a:r>
              <a:rPr lang="ru-RU" altLang="ru-RU" sz="1400" dirty="0">
                <a:solidFill>
                  <a:srgbClr val="324A5E"/>
                </a:solidFill>
                <a:latin typeface="+mn-lt"/>
                <a:ea typeface="MS PGothic" pitchFamily="34" charset="-128"/>
              </a:rPr>
              <a:t>департамента образования  Ярославской области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ru-RU" sz="2400" dirty="0">
                <a:solidFill>
                  <a:srgbClr val="324A5E"/>
                </a:solidFill>
                <a:latin typeface="+mn-lt"/>
                <a:ea typeface="MS PGothic" pitchFamily="34" charset="-128"/>
              </a:rPr>
              <a:t>www.edu.yar.ru</a:t>
            </a:r>
            <a:endParaRPr lang="ru-RU" altLang="ru-RU" sz="2400" dirty="0">
              <a:solidFill>
                <a:srgbClr val="324A5E"/>
              </a:solidFill>
              <a:latin typeface="+mn-lt"/>
              <a:ea typeface="MS PGothic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357" y="3692058"/>
            <a:ext cx="7855075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/>
              <a:t>Костылева</a:t>
            </a:r>
            <a:br>
              <a:rPr lang="ru-RU" sz="3200" b="1" dirty="0" smtClean="0"/>
            </a:br>
            <a:r>
              <a:rPr lang="ru-RU" sz="3200" b="1" dirty="0" smtClean="0"/>
              <a:t>Елена </a:t>
            </a:r>
            <a:r>
              <a:rPr lang="ru-RU" sz="3200" b="1" dirty="0"/>
              <a:t>Владимировна</a:t>
            </a:r>
          </a:p>
          <a:p>
            <a:r>
              <a:rPr lang="ru-RU" sz="2400" dirty="0" smtClean="0"/>
              <a:t>специалист </a:t>
            </a:r>
            <a:r>
              <a:rPr lang="ru-RU" sz="2400" dirty="0"/>
              <a:t>отдела развития общего образования департамента образования Ярославской области</a:t>
            </a:r>
          </a:p>
          <a:p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15888"/>
            <a:ext cx="8749035" cy="979487"/>
          </a:xfrm>
          <a:prstGeom prst="roundRect">
            <a:avLst>
              <a:gd name="adj" fmla="val 50000"/>
            </a:avLst>
          </a:prstGeom>
          <a:solidFill>
            <a:srgbClr val="324A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Областное родительское собрание</a:t>
            </a:r>
            <a:endParaRPr lang="ru-RU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93650" y="1397094"/>
            <a:ext cx="835481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 eaLnBrk="1" hangingPunct="1">
              <a:spcBef>
                <a:spcPct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+mn-lt"/>
              </a:rPr>
              <a:t>Проведение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государственной итоговой аттестации по образовательным программам основного общего </a:t>
            </a:r>
            <a:r>
              <a:rPr lang="ru-RU" b="1" dirty="0" smtClean="0">
                <a:solidFill>
                  <a:srgbClr val="002060"/>
                </a:solidFill>
                <a:latin typeface="+mn-lt"/>
              </a:rPr>
              <a:t>образования</a:t>
            </a:r>
          </a:p>
          <a:p>
            <a:pPr marL="0" lvl="1" algn="ctr" eaLnBrk="1" hangingPunct="1">
              <a:spcBef>
                <a:spcPct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в 2020 году</a:t>
            </a:r>
            <a:endParaRPr lang="ru-RU" altLang="ru-RU" sz="28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69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Повторное прохождение ГИА-9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75657" y="1556791"/>
            <a:ext cx="7416824" cy="1296144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 явившиеся на экзамен по уважительным причинам </a:t>
            </a:r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000" b="1" dirty="0" smtClean="0">
                <a:solidFill>
                  <a:srgbClr val="FF0000"/>
                </a:solidFill>
              </a:rPr>
              <a:t>ДОКУМЕНТАЛЬНОЕ ПОДТВЕРЖДЕНИЕ)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0326" y="908720"/>
            <a:ext cx="8632154" cy="6480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Резервные дни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7" y="2924944"/>
            <a:ext cx="7380479" cy="1170071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 завершившие экзамен по уважительной причине </a:t>
            </a:r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000" b="1" dirty="0" smtClean="0">
                <a:solidFill>
                  <a:srgbClr val="FF0000"/>
                </a:solidFill>
              </a:rPr>
              <a:t>ДОКУМЕНТАЛЬНОЕ ПОДТВЕРЖДЕНИЕ)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17610" y="4247415"/>
            <a:ext cx="7380479" cy="1170071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Получившие  «2» не более чем по двум предметам </a:t>
            </a:r>
            <a:r>
              <a:rPr lang="ru-RU" sz="2400" b="1" dirty="0" smtClean="0">
                <a:solidFill>
                  <a:srgbClr val="FF0000"/>
                </a:solidFill>
              </a:rPr>
              <a:t>(4 экзамена)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17610" y="5569886"/>
            <a:ext cx="7380479" cy="1170071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Получившие  «2» не более чем по одному  предмету </a:t>
            </a:r>
            <a:r>
              <a:rPr lang="ru-RU" sz="2400" b="1" dirty="0" smtClean="0">
                <a:solidFill>
                  <a:srgbClr val="FF0000"/>
                </a:solidFill>
              </a:rPr>
              <a:t>(2 обязательных экзамена)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60326" y="1232756"/>
            <a:ext cx="1257284" cy="4922166"/>
            <a:chOff x="260326" y="1232756"/>
            <a:chExt cx="1257284" cy="4922166"/>
          </a:xfrm>
        </p:grpSpPr>
        <p:cxnSp>
          <p:nvCxnSpPr>
            <p:cNvPr id="12" name="Прямая соединительная линия 11"/>
            <p:cNvCxnSpPr>
              <a:stCxn id="4" idx="1"/>
            </p:cNvCxnSpPr>
            <p:nvPr/>
          </p:nvCxnSpPr>
          <p:spPr>
            <a:xfrm>
              <a:off x="260326" y="1232756"/>
              <a:ext cx="0" cy="492216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3" idx="1"/>
            </p:cNvCxnSpPr>
            <p:nvPr/>
          </p:nvCxnSpPr>
          <p:spPr>
            <a:xfrm flipH="1">
              <a:off x="260326" y="2204863"/>
              <a:ext cx="1215331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5" idx="1"/>
            </p:cNvCxnSpPr>
            <p:nvPr/>
          </p:nvCxnSpPr>
          <p:spPr>
            <a:xfrm flipH="1" flipV="1">
              <a:off x="260326" y="3509979"/>
              <a:ext cx="1215331" cy="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10" idx="1"/>
            </p:cNvCxnSpPr>
            <p:nvPr/>
          </p:nvCxnSpPr>
          <p:spPr>
            <a:xfrm flipH="1" flipV="1">
              <a:off x="260326" y="4832450"/>
              <a:ext cx="1257284" cy="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11" idx="1"/>
            </p:cNvCxnSpPr>
            <p:nvPr/>
          </p:nvCxnSpPr>
          <p:spPr>
            <a:xfrm flipH="1" flipV="1">
              <a:off x="260326" y="6154921"/>
              <a:ext cx="1257284" cy="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03015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520" y="139279"/>
            <a:ext cx="9577064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На ГИА-9 запрещается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23528" y="1124744"/>
            <a:ext cx="8424936" cy="5544616"/>
            <a:chOff x="323528" y="689496"/>
            <a:chExt cx="8424936" cy="5544616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323528" y="1337568"/>
              <a:ext cx="8424936" cy="792088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600" b="1" dirty="0" smtClean="0">
                  <a:solidFill>
                    <a:schemeClr val="tx2">
                      <a:lumMod val="75000"/>
                    </a:schemeClr>
                  </a:solidFill>
                </a:rPr>
                <a:t>Перемещаться по ППЭ без сопровождения организатора</a:t>
              </a:r>
              <a:endParaRPr lang="ru-RU" sz="2600" b="1" dirty="0">
                <a:solidFill>
                  <a:srgbClr val="FF0000"/>
                </a:solidFill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323528" y="2201664"/>
              <a:ext cx="8424936" cy="2448272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600" b="1" dirty="0" smtClean="0">
                  <a:solidFill>
                    <a:schemeClr val="tx2">
                      <a:lumMod val="75000"/>
                    </a:schemeClr>
                  </a:solidFill>
                </a:rPr>
                <a:t>Иметь </a:t>
              </a:r>
              <a:r>
                <a:rPr lang="ru-RU" sz="2600" b="1" dirty="0">
                  <a:solidFill>
                    <a:schemeClr val="tx2">
                      <a:lumMod val="75000"/>
                    </a:schemeClr>
                  </a:solidFill>
                </a:rPr>
                <a:t>при себе средства связи, электронно-вычислительную технику, фото-, аудио- и видеоаппаратуру, справочные материалы, письменные заметки и иные средства хранения и передачи </a:t>
              </a:r>
              <a:r>
                <a:rPr lang="ru-RU" sz="2600" b="1" dirty="0" smtClean="0">
                  <a:solidFill>
                    <a:schemeClr val="tx2">
                      <a:lumMod val="75000"/>
                    </a:schemeClr>
                  </a:solidFill>
                </a:rPr>
                <a:t>информации, за исключением разрешенных средств</a:t>
              </a:r>
              <a:endParaRPr lang="ru-RU" sz="2600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323528" y="4721944"/>
              <a:ext cx="8424936" cy="1512168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600" b="1" dirty="0" smtClean="0">
                  <a:solidFill>
                    <a:schemeClr val="tx2">
                      <a:lumMod val="75000"/>
                    </a:schemeClr>
                  </a:solidFill>
                </a:rPr>
                <a:t>Выносить </a:t>
              </a:r>
              <a:r>
                <a:rPr lang="ru-RU" sz="2600" b="1" dirty="0">
                  <a:solidFill>
                    <a:schemeClr val="tx2">
                      <a:lumMod val="75000"/>
                    </a:schemeClr>
                  </a:solidFill>
                </a:rPr>
                <a:t>из аудиторий и ППЭ экзаменационные материалы на бумажном или электронном носителях, фотографировать экзаменационные материалы</a:t>
              </a:r>
              <a:endParaRPr lang="ru-RU" sz="26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23528" y="689496"/>
              <a:ext cx="8424936" cy="510596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600" b="1" dirty="0" smtClean="0">
                  <a:solidFill>
                    <a:schemeClr val="tx2">
                      <a:lumMod val="75000"/>
                    </a:schemeClr>
                  </a:solidFill>
                </a:rPr>
                <a:t>Разговаривать с другими участниками</a:t>
              </a:r>
              <a:endParaRPr lang="ru-RU" sz="26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1149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Результаты ГИА-9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962754" y="1190212"/>
            <a:ext cx="7456396" cy="3968580"/>
            <a:chOff x="962754" y="754964"/>
            <a:chExt cx="7456396" cy="396858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971600" y="2024844"/>
              <a:ext cx="7416824" cy="648072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</a:rPr>
                <a:t>5-ти балльная система оценивания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971600" y="3056874"/>
              <a:ext cx="7416824" cy="600236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</a:rPr>
                <a:t>у</a:t>
              </a:r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</a:rPr>
                <a:t>тверждаются ГЭК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002326" y="3862648"/>
              <a:ext cx="7416824" cy="860896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</a:rPr>
                <a:t>ознакомление в образовательной организации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962754" y="754964"/>
              <a:ext cx="7416824" cy="864096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</a:rPr>
                <a:t>минимальное количество первичных баллов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Скругленный прямоугольник 8"/>
          <p:cNvSpPr/>
          <p:nvPr/>
        </p:nvSpPr>
        <p:spPr>
          <a:xfrm>
            <a:off x="1002326" y="5517232"/>
            <a:ext cx="7416824" cy="860896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5624514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Calibri"/>
              </a:rPr>
              <a:t>https://sdr.abbyy.ru/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08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520" y="25335"/>
            <a:ext cx="9433048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Апелляции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980728"/>
            <a:ext cx="4248472" cy="19452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О нарушении установленного порядка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16016" y="980728"/>
            <a:ext cx="4176464" cy="19452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О несогласии с выставленными баллами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0032" y="3068960"/>
            <a:ext cx="3960000" cy="11592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в течение 2 дней после дня объявления результатов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3068960"/>
            <a:ext cx="3960440" cy="1160512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FF0000"/>
                </a:solidFill>
              </a:rPr>
              <a:t>в</a:t>
            </a:r>
            <a:r>
              <a:rPr lang="ru-RU" sz="2400" b="1" dirty="0" smtClean="0">
                <a:solidFill>
                  <a:srgbClr val="FF0000"/>
                </a:solidFill>
              </a:rPr>
              <a:t> день проведения экзамена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FF0000"/>
                </a:solidFill>
              </a:rPr>
              <a:t>д</a:t>
            </a:r>
            <a:r>
              <a:rPr lang="ru-RU" sz="2400" b="1" dirty="0" smtClean="0">
                <a:solidFill>
                  <a:srgbClr val="FF0000"/>
                </a:solidFill>
              </a:rPr>
              <a:t>о выхода из ППЭ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4454624"/>
            <a:ext cx="7308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Вопросы содержания и структуры заданий</a:t>
            </a:r>
          </a:p>
          <a:p>
            <a:r>
              <a:rPr lang="ru-RU" sz="2400" dirty="0"/>
              <a:t>Вопросы, связанные с оцениванием заданий с кратким ответом</a:t>
            </a:r>
          </a:p>
          <a:p>
            <a:r>
              <a:rPr lang="ru-RU" sz="2400" dirty="0"/>
              <a:t>Неправильное оформление экзаменационной работы</a:t>
            </a:r>
          </a:p>
          <a:p>
            <a:r>
              <a:rPr lang="ru-RU" sz="2400" dirty="0"/>
              <a:t>Нарушение участником требований порядка</a:t>
            </a:r>
          </a:p>
        </p:txBody>
      </p:sp>
      <p:sp>
        <p:nvSpPr>
          <p:cNvPr id="10" name="Умножение 9"/>
          <p:cNvSpPr/>
          <p:nvPr/>
        </p:nvSpPr>
        <p:spPr>
          <a:xfrm>
            <a:off x="171045" y="4438600"/>
            <a:ext cx="1711542" cy="18945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38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0528" y="139279"/>
            <a:ext cx="9433048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Содержание КИМ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87824" y="859359"/>
            <a:ext cx="29688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ru-RU" sz="44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www.fipi.ru</a:t>
            </a:r>
            <a:endParaRPr lang="ru-RU" altLang="ru-RU" sz="44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822177"/>
            <a:ext cx="87129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Демоверсии, спецификации 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кодификаторы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КИМ ОГЭ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Открытый банк заданий ОГЭ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Тренировочные сборники для учащихся с ОВЗ</a:t>
            </a:r>
            <a:endParaRPr lang="ru-RU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43983" y="3544977"/>
            <a:ext cx="2592288" cy="3550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5376937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u="sng" dirty="0" smtClean="0"/>
              <a:t>Задание 24</a:t>
            </a:r>
            <a:r>
              <a:rPr lang="ru-RU" sz="2800" dirty="0" smtClean="0"/>
              <a:t>  </a:t>
            </a:r>
            <a:r>
              <a:rPr lang="ru-RU" sz="2800" b="1" dirty="0" smtClean="0"/>
              <a:t>ПРОВЕДЕНИЕ РЕАЛЬНОГО ХИМИЧЕСКОГО ЭКСПЕРИМЕНТА</a:t>
            </a:r>
            <a:endParaRPr lang="ru-RU" sz="2800" b="1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2015716" y="3933057"/>
            <a:ext cx="5832648" cy="1328618"/>
            <a:chOff x="2015716" y="3933057"/>
            <a:chExt cx="5832648" cy="1328618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015716" y="3933057"/>
              <a:ext cx="5832648" cy="13286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26348" y="3933057"/>
              <a:ext cx="574093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/>
                <a:t>ОГЭ по ХИМИИ</a:t>
              </a:r>
            </a:p>
            <a:p>
              <a:pPr algn="ctr"/>
              <a:r>
                <a:rPr lang="ru-RU" sz="3200" b="1" dirty="0" smtClean="0"/>
                <a:t> </a:t>
              </a:r>
              <a:r>
                <a:rPr lang="ru-RU" sz="3200" b="1" dirty="0" smtClean="0">
                  <a:solidFill>
                    <a:srgbClr val="C00000"/>
                  </a:solidFill>
                </a:rPr>
                <a:t>(ОДНА МОДЕЛЬ КИМ)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4826"/>
            <a:ext cx="1433638" cy="1697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51520" y="3356992"/>
            <a:ext cx="871296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5708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0528" y="260648"/>
            <a:ext cx="9433048" cy="14465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«Горячая линия»  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по </a:t>
            </a:r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проведению ГИА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2876" y="1916832"/>
            <a:ext cx="5206874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3200" b="1" dirty="0">
              <a:solidFill>
                <a:srgbClr val="002060"/>
              </a:solidFill>
            </a:endParaRPr>
          </a:p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(4852) 40-08-63</a:t>
            </a:r>
          </a:p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-612576" y="6075845"/>
            <a:ext cx="10801200" cy="4480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-972616" y="3631082"/>
            <a:ext cx="10801200" cy="4480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5993681" y="3524919"/>
            <a:ext cx="1911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b="1" dirty="0">
                <a:latin typeface="Calibri" pitchFamily="34" charset="0"/>
              </a:rPr>
              <a:t>gia.edu.ru</a:t>
            </a:r>
            <a:endParaRPr lang="ru-RU" altLang="ru-RU" b="1" dirty="0">
              <a:latin typeface="Calibri" pitchFamily="34" charset="0"/>
            </a:endParaRP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1214438" y="3524919"/>
            <a:ext cx="2017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b="1" dirty="0">
                <a:latin typeface="Calibri" pitchFamily="34" charset="0"/>
              </a:rPr>
              <a:t>ege.edu.ru</a:t>
            </a:r>
            <a:endParaRPr lang="ru-RU" altLang="ru-RU" b="1" dirty="0">
              <a:latin typeface="Calibri" pitchFamily="34" charset="0"/>
            </a:endParaRPr>
          </a:p>
        </p:txBody>
      </p:sp>
      <p:sp>
        <p:nvSpPr>
          <p:cNvPr id="4102" name="TextBox 3"/>
          <p:cNvSpPr txBox="1">
            <a:spLocks noChangeArrowheads="1"/>
          </p:cNvSpPr>
          <p:nvPr/>
        </p:nvSpPr>
        <p:spPr bwMode="auto">
          <a:xfrm>
            <a:off x="3327400" y="5949280"/>
            <a:ext cx="2481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b="1" dirty="0">
                <a:latin typeface="Calibri" pitchFamily="34" charset="0"/>
              </a:rPr>
              <a:t>www.fipi.ru</a:t>
            </a:r>
            <a:endParaRPr lang="ru-RU" altLang="ru-RU" b="1" dirty="0">
              <a:latin typeface="Calibri" pitchFamily="34" charset="0"/>
            </a:endParaRPr>
          </a:p>
        </p:txBody>
      </p:sp>
      <p:pic>
        <p:nvPicPr>
          <p:cNvPr id="410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09120"/>
            <a:ext cx="5459487" cy="114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8480" y="2272381"/>
            <a:ext cx="2333625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8663" y="2193006"/>
            <a:ext cx="2301875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-612576" y="1754361"/>
            <a:ext cx="10801200" cy="4480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>
                <a:solidFill>
                  <a:schemeClr val="tx1"/>
                </a:solidFill>
              </a:rPr>
              <a:t>http://www.obrnadzor.gov.ru/ru/</a:t>
            </a:r>
            <a:endParaRPr lang="ru-RU" sz="2800" b="1" u="sng" dirty="0">
              <a:solidFill>
                <a:schemeClr val="tx1"/>
              </a:solidFill>
            </a:endParaRPr>
          </a:p>
        </p:txBody>
      </p:sp>
      <p:pic>
        <p:nvPicPr>
          <p:cNvPr id="1026" name="Picture 2" descr="Z:\Тулина Н.В\ron_banner201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50237"/>
            <a:ext cx="3533358" cy="123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429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-612576" y="5229200"/>
            <a:ext cx="10801200" cy="4480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http://www.coikko.ru/index.php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612576" y="2044799"/>
            <a:ext cx="10801200" cy="4480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0664" y="332656"/>
            <a:ext cx="5479607" cy="151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709145" y="1988840"/>
            <a:ext cx="78953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 dirty="0">
                <a:latin typeface="Calibri" pitchFamily="34" charset="0"/>
              </a:rPr>
              <a:t>https://www.yarregion.ru/depts/dobr/default.aspx</a:t>
            </a:r>
            <a:endParaRPr lang="ru-RU" alt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65401"/>
            <a:ext cx="8208912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8258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443535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3674" y="260648"/>
            <a:ext cx="875506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1417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08520" y="260648"/>
            <a:ext cx="9361040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ГИА-9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916832"/>
            <a:ext cx="78488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93775" algn="just"/>
            <a:r>
              <a:rPr lang="ru-RU" sz="3200" dirty="0" smtClean="0">
                <a:latin typeface="Times New Roman"/>
                <a:ea typeface="Calibri"/>
              </a:rPr>
              <a:t>Приказ </a:t>
            </a:r>
            <a:r>
              <a:rPr lang="ru-RU" sz="3200" dirty="0">
                <a:latin typeface="Times New Roman"/>
                <a:ea typeface="Calibri"/>
              </a:rPr>
              <a:t>Министерства просвещения Российской Федерации и Федеральной службы по надзору в сфере образования и науки от 07.11.2018 № 189/1513 </a:t>
            </a:r>
            <a:r>
              <a:rPr lang="ru-RU" sz="3200" b="1" dirty="0">
                <a:latin typeface="Times New Roman"/>
                <a:ea typeface="Calibri"/>
              </a:rPr>
              <a:t>«Об утверждении Порядка проведения государственной итоговой аттестации по образовательным программам основного общего образования»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11269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650814" y="1039962"/>
            <a:ext cx="7842372" cy="2411769"/>
            <a:chOff x="782524" y="886670"/>
            <a:chExt cx="7842372" cy="2411769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4880480" y="2022315"/>
              <a:ext cx="3744416" cy="122413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2195736" y="1124744"/>
              <a:ext cx="4608512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2195736" y="1124744"/>
              <a:ext cx="0" cy="936104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6804248" y="1124744"/>
              <a:ext cx="0" cy="86409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703710" y="886670"/>
              <a:ext cx="0" cy="22879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Скругленный прямоугольник 13"/>
            <p:cNvSpPr/>
            <p:nvPr/>
          </p:nvSpPr>
          <p:spPr>
            <a:xfrm>
              <a:off x="782524" y="2074303"/>
              <a:ext cx="3744416" cy="122413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68609" y="3724911"/>
            <a:ext cx="7960321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u="sng" dirty="0" smtClean="0">
                <a:solidFill>
                  <a:srgbClr val="C00000"/>
                </a:solidFill>
              </a:rPr>
              <a:t>ДОПУСК К ГИА</a:t>
            </a:r>
            <a:r>
              <a:rPr lang="ru-RU" sz="4000" b="1" i="1" dirty="0" smtClean="0">
                <a:solidFill>
                  <a:srgbClr val="C00000"/>
                </a:solidFill>
              </a:rPr>
              <a:t>:</a:t>
            </a:r>
          </a:p>
          <a:p>
            <a:pPr marL="55563" indent="477838">
              <a:buFont typeface="Wingdings" panose="05000000000000000000" pitchFamily="2" charset="2"/>
              <a:buChar char="§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удовлетворительные годовые </a:t>
            </a:r>
          </a:p>
          <a:p>
            <a:pPr marL="55563" indent="477838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отметки по всем предметам</a:t>
            </a:r>
          </a:p>
          <a:p>
            <a:pPr marL="55563" indent="477838">
              <a:buFont typeface="Wingdings" panose="05000000000000000000" pitchFamily="2" charset="2"/>
              <a:buChar char="§"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«зачет» за итоговое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собеседование</a:t>
            </a:r>
          </a:p>
          <a:p>
            <a:pPr marL="55563" indent="477838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по русскому языку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80528" y="129406"/>
            <a:ext cx="9505056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 smtClean="0"/>
              <a:t>ФОРМЫ ГИА-9</a:t>
            </a:r>
            <a:r>
              <a:rPr lang="ru-RU" sz="4400" b="1" dirty="0" smtClean="0"/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9900" y="2264962"/>
            <a:ext cx="3744416" cy="11521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ОГЭ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14091" y="2163402"/>
            <a:ext cx="3744416" cy="12241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ГВЭ </a:t>
            </a:r>
            <a:endParaRPr lang="ru-RU" sz="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1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08520" y="139279"/>
            <a:ext cx="9433048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Итоговое собеседование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961564"/>
            <a:ext cx="8213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</a:rPr>
              <a:t>Сроки итогового собеседования по русскому языку</a:t>
            </a:r>
            <a:endParaRPr lang="ru-RU" sz="28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35796" y="1628800"/>
            <a:ext cx="3672408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12 февраля 2020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20486" y="2636912"/>
            <a:ext cx="3672408" cy="834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Дополнительный срок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11 марта 2020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3695" y="2597435"/>
            <a:ext cx="3672408" cy="834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srgbClr val="4F81BD">
                    <a:lumMod val="50000"/>
                  </a:srgbClr>
                </a:solidFill>
              </a:rPr>
              <a:t>Дополнительный срок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18 мая 2020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0" y="3717032"/>
            <a:ext cx="9144000" cy="72008"/>
          </a:xfrm>
          <a:prstGeom prst="line">
            <a:avLst/>
          </a:prstGeom>
          <a:ln w="381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3528" y="4005064"/>
            <a:ext cx="8429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Заявление в образовательную организацию </a:t>
            </a:r>
            <a:r>
              <a:rPr lang="ru-RU" sz="2800" b="1" u="sng" dirty="0" smtClean="0">
                <a:solidFill>
                  <a:srgbClr val="0070C0"/>
                </a:solidFill>
              </a:rPr>
              <a:t>не позднее чем за две недели до начала проведения</a:t>
            </a:r>
            <a:endParaRPr lang="ru-RU" sz="2800" b="1" u="sng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5325015"/>
            <a:ext cx="7348986" cy="1200329"/>
          </a:xfrm>
          <a:prstGeom prst="rect">
            <a:avLst/>
          </a:prstGeom>
          <a:noFill/>
          <a:ln w="2857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Итоговое собеседование на дому – </a:t>
            </a:r>
            <a:r>
              <a:rPr lang="ru-RU" sz="3600" b="1" dirty="0" smtClean="0">
                <a:solidFill>
                  <a:srgbClr val="C00000"/>
                </a:solidFill>
              </a:rPr>
              <a:t>заключение ПМПК 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927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08520" y="139279"/>
            <a:ext cx="9361040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Итоговое собеседование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5734875"/>
              </p:ext>
            </p:extLst>
          </p:nvPr>
        </p:nvGraphicFramePr>
        <p:xfrm>
          <a:off x="470714" y="1412776"/>
          <a:ext cx="8202572" cy="1872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0001"/>
                <a:gridCol w="2050857"/>
                <a:gridCol w="2050857"/>
                <a:gridCol w="2050857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 задание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 задание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 задание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 задание</a:t>
                      </a:r>
                      <a:endParaRPr lang="ru-RU" sz="2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Чтение текста вслух</a:t>
                      </a:r>
                      <a:endParaRPr lang="ru-RU" sz="2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Пересказ текста</a:t>
                      </a:r>
                      <a:endParaRPr lang="ru-RU" sz="2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Монолог</a:t>
                      </a:r>
                      <a:endParaRPr lang="ru-RU" sz="2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Диалог</a:t>
                      </a:r>
                      <a:endParaRPr lang="ru-RU" sz="2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67544" y="3789040"/>
            <a:ext cx="8208912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100"/>
              </a:lnSpc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Продолжительность 15 минут </a:t>
            </a:r>
          </a:p>
          <a:p>
            <a:pPr lvl="0"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</a:rPr>
              <a:t>+ </a:t>
            </a:r>
            <a:r>
              <a:rPr lang="ru-RU" sz="3200" b="1" dirty="0">
                <a:solidFill>
                  <a:srgbClr val="C00000"/>
                </a:solidFill>
              </a:rPr>
              <a:t>30 минут</a:t>
            </a:r>
            <a:r>
              <a:rPr lang="ru-RU" sz="12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</a:p>
          <a:p>
            <a:pPr lvl="0" algn="ctr">
              <a:lnSpc>
                <a:spcPts val="2100"/>
              </a:lnSpc>
            </a:pPr>
            <a:r>
              <a:rPr lang="ru-RU" sz="3200" b="1" dirty="0" smtClean="0">
                <a:solidFill>
                  <a:prstClr val="black"/>
                </a:solidFill>
              </a:rPr>
              <a:t>(</a:t>
            </a:r>
            <a:r>
              <a:rPr lang="ru-RU" sz="2800" b="1" dirty="0">
                <a:solidFill>
                  <a:prstClr val="black"/>
                </a:solidFill>
              </a:rPr>
              <a:t>для лиц с ОВЗ, детей-инвалидов и инвалидов</a:t>
            </a:r>
            <a:r>
              <a:rPr lang="ru-RU" sz="2400" b="1" dirty="0" smtClean="0">
                <a:solidFill>
                  <a:prstClr val="black"/>
                </a:solidFill>
              </a:rPr>
              <a:t>)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 rot="5400000">
            <a:off x="4247964" y="-639452"/>
            <a:ext cx="648072" cy="8208912"/>
          </a:xfrm>
          <a:prstGeom prst="rightBrace">
            <a:avLst>
              <a:gd name="adj1" fmla="val 8333"/>
              <a:gd name="adj2" fmla="val 4944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467544" y="5868561"/>
            <a:ext cx="2844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«ЗАЧЕТ»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15417" y="5940569"/>
            <a:ext cx="2844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«НЕЗАЧЕТ»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Правая фигурная скобка 18"/>
          <p:cNvSpPr/>
          <p:nvPr/>
        </p:nvSpPr>
        <p:spPr>
          <a:xfrm rot="16200000">
            <a:off x="4191712" y="2832688"/>
            <a:ext cx="832585" cy="5400599"/>
          </a:xfrm>
          <a:prstGeom prst="rightBrace">
            <a:avLst>
              <a:gd name="adj1" fmla="val 8333"/>
              <a:gd name="adj2" fmla="val 4944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6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97868" y="1340768"/>
            <a:ext cx="7056784" cy="1944216"/>
          </a:xfrm>
          <a:prstGeom prst="roundRect">
            <a:avLst/>
          </a:prstGeom>
          <a:noFill/>
          <a:ln cmpd="tri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В свою образовательную </a:t>
            </a:r>
            <a:r>
              <a:rPr lang="ru-RU" sz="3200" b="1" dirty="0" smtClean="0">
                <a:solidFill>
                  <a:schemeClr val="tx1"/>
                </a:solidFill>
              </a:rPr>
              <a:t>организацию до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1 марта 2020 года</a:t>
            </a: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3021041" y="3789040"/>
            <a:ext cx="3672408" cy="2304256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9625" indent="-36195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1"/>
                </a:solidFill>
              </a:rPr>
              <a:t>Предметы</a:t>
            </a:r>
          </a:p>
          <a:p>
            <a:pPr marL="809625" indent="-36195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1"/>
                </a:solidFill>
              </a:rPr>
              <a:t>Форма ГИА</a:t>
            </a:r>
          </a:p>
          <a:p>
            <a:pPr marL="809625" indent="-36195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1"/>
                </a:solidFill>
              </a:rPr>
              <a:t>Сроки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08520" y="260648"/>
            <a:ext cx="9469560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Заявление на участие в ГИА-9</a:t>
            </a:r>
          </a:p>
        </p:txBody>
      </p:sp>
    </p:spTree>
    <p:extLst>
      <p:ext uri="{BB962C8B-B14F-4D97-AF65-F5344CB8AC3E}">
        <p14:creationId xmlns:p14="http://schemas.microsoft.com/office/powerpoint/2010/main" xmlns="" val="176132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801092"/>
            <a:ext cx="568863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2 обязательных учебных предмета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sz="1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9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438275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Русский язык </a:t>
            </a:r>
          </a:p>
          <a:p>
            <a:pPr marL="1438275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Математика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08520" y="0"/>
            <a:ext cx="9361040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Предметы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37034" y="2082397"/>
            <a:ext cx="9229972" cy="2680334"/>
            <a:chOff x="179512" y="1973615"/>
            <a:chExt cx="9229972" cy="2680334"/>
          </a:xfrm>
        </p:grpSpPr>
        <p:sp>
          <p:nvSpPr>
            <p:cNvPr id="5" name="TextBox 4"/>
            <p:cNvSpPr txBox="1"/>
            <p:nvPr/>
          </p:nvSpPr>
          <p:spPr>
            <a:xfrm>
              <a:off x="179512" y="2435279"/>
              <a:ext cx="2152203" cy="1846659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</a:rPr>
                <a:t>Химия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</a:rPr>
                <a:t>Физика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</a:rPr>
                <a:t>Биология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</a:rPr>
                <a:t>Литература</a:t>
              </a:r>
            </a:p>
            <a:p>
              <a:endParaRPr lang="ru-RU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27784" y="1973615"/>
              <a:ext cx="32782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u="sng" dirty="0" smtClean="0">
                  <a:solidFill>
                    <a:srgbClr val="C00000"/>
                  </a:solidFill>
                </a:rPr>
                <a:t>2 предмета по выбору:</a:t>
              </a:r>
              <a:endParaRPr lang="ru-RU" sz="2400" b="1" u="sng" dirty="0">
                <a:solidFill>
                  <a:srgbClr val="C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17304" y="2437958"/>
              <a:ext cx="3528392" cy="2215991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</a:rPr>
                <a:t>Обществознание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</a:rPr>
                <a:t>Информатика и 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ИКТ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</a:rPr>
                <a:t>История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</a:rPr>
                <a:t>География</a:t>
              </a:r>
              <a:endParaRPr lang="ru-RU" sz="2400" dirty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ru-RU" sz="2400" dirty="0"/>
            </a:p>
            <a:p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77669" y="2442244"/>
              <a:ext cx="3331815" cy="1846659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</a:rPr>
                <a:t>Английский язык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Французский </a:t>
              </a: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</a:rPr>
                <a:t>язык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</a:rPr>
                <a:t>Немецкий язык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</a:rPr>
                <a:t>Испанский язык</a:t>
              </a:r>
            </a:p>
            <a:p>
              <a:endParaRPr lang="ru-RU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-108520" y="4171727"/>
            <a:ext cx="9361040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Формы ГИА-9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323528" y="5158580"/>
            <a:ext cx="8409681" cy="1438772"/>
            <a:chOff x="410791" y="986086"/>
            <a:chExt cx="8409681" cy="1438772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410791" y="986086"/>
              <a:ext cx="3744416" cy="720080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chemeClr val="tx2">
                      <a:lumMod val="75000"/>
                    </a:schemeClr>
                  </a:solidFill>
                </a:rPr>
                <a:t>ОГЭ</a:t>
              </a:r>
              <a:endParaRPr lang="ru-RU" sz="4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4932040" y="986086"/>
              <a:ext cx="3744416" cy="720080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chemeClr val="tx2">
                      <a:lumMod val="75000"/>
                    </a:schemeClr>
                  </a:solidFill>
                </a:rPr>
                <a:t>ГВЭ</a:t>
              </a:r>
              <a:endParaRPr lang="ru-RU" sz="4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4788024" y="1848794"/>
              <a:ext cx="1800200" cy="576064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устно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771828" y="1848794"/>
              <a:ext cx="2048644" cy="576064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письменно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724128" y="1706166"/>
              <a:ext cx="0" cy="142628"/>
            </a:xfrm>
            <a:prstGeom prst="line">
              <a:avLst/>
            </a:prstGeom>
            <a:ln w="349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812360" y="1700808"/>
              <a:ext cx="0" cy="142628"/>
            </a:xfrm>
            <a:prstGeom prst="line">
              <a:avLst/>
            </a:prstGeom>
            <a:ln w="349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0558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80528" y="0"/>
            <a:ext cx="9433048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Особые условия для сдачи ГИА-9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64888" y="857320"/>
            <a:ext cx="3527592" cy="915496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2 обязательных предмета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364088" y="1909645"/>
            <a:ext cx="3517328" cy="583252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Форма ГВЭ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375152" y="2636912"/>
            <a:ext cx="3517328" cy="864096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Увеличение времени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7624" y="2201270"/>
            <a:ext cx="4112840" cy="108371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Дети-инвалиды</a:t>
            </a:r>
          </a:p>
          <a:p>
            <a:pPr algn="ctr"/>
            <a:r>
              <a:rPr lang="ru-RU" sz="3000" i="1" dirty="0" smtClean="0">
                <a:solidFill>
                  <a:srgbClr val="C00000"/>
                </a:solidFill>
              </a:rPr>
              <a:t>Справка МСЭ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87624" y="979434"/>
            <a:ext cx="4112840" cy="10094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Дети с ОВЗ</a:t>
            </a:r>
            <a:endParaRPr lang="ru-RU" sz="30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3000" i="1" dirty="0" smtClean="0">
                <a:solidFill>
                  <a:srgbClr val="C00000"/>
                </a:solidFill>
              </a:rPr>
              <a:t>Заключение ПМПК</a:t>
            </a:r>
            <a:endParaRPr lang="ru-RU" sz="3000" i="1" dirty="0">
              <a:solidFill>
                <a:srgbClr val="C00000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4400464" y="1196752"/>
            <a:ext cx="974688" cy="1872208"/>
            <a:chOff x="4400464" y="1196752"/>
            <a:chExt cx="974688" cy="1872208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4860032" y="1196752"/>
              <a:ext cx="0" cy="187220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4400464" y="1484784"/>
              <a:ext cx="4595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4860032" y="1196752"/>
              <a:ext cx="50445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endCxn id="28" idx="1"/>
            </p:cNvCxnSpPr>
            <p:nvPr/>
          </p:nvCxnSpPr>
          <p:spPr>
            <a:xfrm>
              <a:off x="4860032" y="3068960"/>
              <a:ext cx="51512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endCxn id="26" idx="1"/>
            </p:cNvCxnSpPr>
            <p:nvPr/>
          </p:nvCxnSpPr>
          <p:spPr>
            <a:xfrm>
              <a:off x="4860032" y="2201271"/>
              <a:ext cx="50405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Прямая соединительная линия 49"/>
          <p:cNvCxnSpPr/>
          <p:nvPr/>
        </p:nvCxnSpPr>
        <p:spPr>
          <a:xfrm>
            <a:off x="4427984" y="2708920"/>
            <a:ext cx="426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Группа 66"/>
          <p:cNvGrpSpPr/>
          <p:nvPr/>
        </p:nvGrpSpPr>
        <p:grpSpPr>
          <a:xfrm>
            <a:off x="208461" y="4053662"/>
            <a:ext cx="3982188" cy="2004070"/>
            <a:chOff x="301780" y="3789040"/>
            <a:chExt cx="3982188" cy="2004070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301780" y="3789040"/>
              <a:ext cx="3982188" cy="12892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20666" y="3948915"/>
              <a:ext cx="374441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b="1" dirty="0">
                  <a:solidFill>
                    <a:srgbClr val="002060"/>
                  </a:solidFill>
                </a:rPr>
                <a:t>Специальные условия</a:t>
              </a: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301780" y="5078258"/>
              <a:ext cx="3982188" cy="7148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761845" y="5199708"/>
              <a:ext cx="30620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i="1" dirty="0">
                  <a:solidFill>
                    <a:srgbClr val="C00000"/>
                  </a:solidFill>
                </a:rPr>
                <a:t>Заключение ПМПК</a:t>
              </a:r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4400464" y="4001874"/>
            <a:ext cx="4600026" cy="2575840"/>
            <a:chOff x="270888" y="3789040"/>
            <a:chExt cx="5163456" cy="2575840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301779" y="3789040"/>
              <a:ext cx="5011325" cy="13273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70888" y="3990251"/>
              <a:ext cx="502979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>
                  <a:solidFill>
                    <a:srgbClr val="002060"/>
                  </a:solidFill>
                </a:rPr>
                <a:t>ГИА-9 на дому, в медицинском учреждении</a:t>
              </a: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301780" y="5116418"/>
              <a:ext cx="5011323" cy="124846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423020" y="5319248"/>
              <a:ext cx="501132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i="1" dirty="0">
                  <a:solidFill>
                    <a:srgbClr val="C00000"/>
                  </a:solidFill>
                </a:rPr>
                <a:t>Заключение ПМПК,</a:t>
              </a:r>
            </a:p>
            <a:p>
              <a:r>
                <a:rPr lang="ru-RU" sz="2800" i="1" dirty="0">
                  <a:solidFill>
                    <a:srgbClr val="C00000"/>
                  </a:solidFill>
                </a:rPr>
                <a:t>медицинской организации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18302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08520" y="139279"/>
            <a:ext cx="9505056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Периоды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2267744" y="2996832"/>
            <a:ext cx="5184576" cy="1584296"/>
            <a:chOff x="2483768" y="2636912"/>
            <a:chExt cx="4896544" cy="1584296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2483768" y="2636912"/>
              <a:ext cx="4896544" cy="936104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</a:rPr>
                <a:t>Основной</a:t>
              </a:r>
            </a:p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</a:rPr>
                <a:t>май-июнь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2483768" y="3573016"/>
              <a:ext cx="4896544" cy="648192"/>
              <a:chOff x="1908472" y="3716912"/>
              <a:chExt cx="5975896" cy="648192"/>
            </a:xfrm>
          </p:grpSpPr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1908472" y="3716912"/>
                <a:ext cx="2987563" cy="64819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основные сроки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4896036" y="3716912"/>
                <a:ext cx="2988332" cy="648192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резервные сроки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5" name="Группа 4"/>
          <p:cNvGrpSpPr/>
          <p:nvPr/>
        </p:nvGrpSpPr>
        <p:grpSpPr>
          <a:xfrm>
            <a:off x="251520" y="1196632"/>
            <a:ext cx="5005324" cy="1512288"/>
            <a:chOff x="251520" y="980728"/>
            <a:chExt cx="5005324" cy="1512288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51520" y="980728"/>
              <a:ext cx="5005324" cy="864096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</a:rPr>
                <a:t>Досрочный</a:t>
              </a:r>
            </a:p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</a:rPr>
                <a:t>апрель-май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251521" y="1844824"/>
              <a:ext cx="5005323" cy="648192"/>
              <a:chOff x="1908473" y="3716912"/>
              <a:chExt cx="5005323" cy="648192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1908473" y="3716912"/>
                <a:ext cx="2448272" cy="64819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основные сроки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4356744" y="3716912"/>
                <a:ext cx="2557052" cy="648192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резервные сроки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>
            <a:off x="3635896" y="4869040"/>
            <a:ext cx="5256584" cy="1728312"/>
            <a:chOff x="4067944" y="4797152"/>
            <a:chExt cx="4896544" cy="1728312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067944" y="4797152"/>
              <a:ext cx="4896544" cy="1080000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</a:rPr>
                <a:t>Дополнительный</a:t>
              </a:r>
            </a:p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</a:rPr>
                <a:t>сентябрь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4067944" y="5877272"/>
              <a:ext cx="4896544" cy="648192"/>
              <a:chOff x="1908472" y="3716912"/>
              <a:chExt cx="5975896" cy="648192"/>
            </a:xfrm>
          </p:grpSpPr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1908472" y="3716912"/>
                <a:ext cx="2987563" cy="64819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основные сроки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4896036" y="3716912"/>
                <a:ext cx="2988332" cy="648192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резервные сроки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82198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b1080a3c8a4bf8a84c94aa7f3d58b8f64ec786"/>
  <p:tag name="ISPRING_RESOURCE_PATHS_HASH_PRESENTER" val="e897a8d2b528a21479654ed65329674a6c78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7C7E77192620840B23C02559842DA52" ma:contentTypeVersion="9" ma:contentTypeDescription="Создание документа." ma:contentTypeScope="" ma:versionID="1e67394e9559e80f2924a1d23e258465">
  <xsd:schema xmlns:xsd="http://www.w3.org/2001/XMLSchema" xmlns:xs="http://www.w3.org/2001/XMLSchema" xmlns:p="http://schemas.microsoft.com/office/2006/metadata/properties" xmlns:ns2="f07adec3-9edc-4ba9-a947-c557adee0635" xmlns:ns3="e0e05f54-cbf1-4c6c-9b4a-ded4f332edc5" xmlns:ns4="472630db-a1ac-4503-a1fe-b97c3fb7db8b" xmlns:ns5="b5946997-7801-48a2-b7ca-ceb4ec2a790e" targetNamespace="http://schemas.microsoft.com/office/2006/metadata/properties" ma:root="true" ma:fieldsID="cb93dd71dbfc072b836e9d1885f60887" ns2:_="" ns3:_="" ns4:_="" ns5:_="">
    <xsd:import namespace="f07adec3-9edc-4ba9-a947-c557adee0635"/>
    <xsd:import namespace="e0e05f54-cbf1-4c6c-9b4a-ded4f332edc5"/>
    <xsd:import namespace="472630db-a1ac-4503-a1fe-b97c3fb7db8b"/>
    <xsd:import namespace="b5946997-7801-48a2-b7ca-ceb4ec2a790e"/>
    <xsd:element name="properties">
      <xsd:complexType>
        <xsd:sequence>
          <xsd:element name="documentManagement">
            <xsd:complexType>
              <xsd:all>
                <xsd:element ref="ns2:Description" minOccurs="0"/>
                <xsd:element ref="ns3:DocDate" minOccurs="0"/>
                <xsd:element ref="ns4:docType"/>
                <xsd:element ref="ns5:_x041f__x043e__x0434__x0442__x0438__x043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7adec3-9edc-4ba9-a947-c557adee0635" elementFormDefault="qualified">
    <xsd:import namespace="http://schemas.microsoft.com/office/2006/documentManagement/types"/>
    <xsd:import namespace="http://schemas.microsoft.com/office/infopath/2007/PartnerControls"/>
    <xsd:element name="Description" ma:index="8" nillable="true" ma:displayName="Описание" ma:internalName="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05f54-cbf1-4c6c-9b4a-ded4f332edc5" elementFormDefault="qualified">
    <xsd:import namespace="http://schemas.microsoft.com/office/2006/documentManagement/types"/>
    <xsd:import namespace="http://schemas.microsoft.com/office/infopath/2007/PartnerControls"/>
    <xsd:element name="DocDate" ma:index="9" nillable="true" ma:displayName="Дата документа1" ma:format="DateOnly" ma:internalName="DocDate0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2630db-a1ac-4503-a1fe-b97c3fb7db8b" elementFormDefault="qualified">
    <xsd:import namespace="http://schemas.microsoft.com/office/2006/documentManagement/types"/>
    <xsd:import namespace="http://schemas.microsoft.com/office/infopath/2007/PartnerControls"/>
    <xsd:element name="docType" ma:index="10" ma:displayName="Тип документа1" ma:list="{385fdb64-b775-4382-9769-d232147a8596}" ma:internalName="docType0" ma:readOnly="false" ma:showField="Title" ma:web="9344f400-c265-4d0d-b63b-319929e4c97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946997-7801-48a2-b7ca-ceb4ec2a790e" elementFormDefault="qualified">
    <xsd:import namespace="http://schemas.microsoft.com/office/2006/documentManagement/types"/>
    <xsd:import namespace="http://schemas.microsoft.com/office/infopath/2007/PartnerControls"/>
    <xsd:element name="_x041f__x043e__x0434__x0442__x0438__x043f_" ma:index="11" nillable="true" ma:displayName="Подтип" ma:default="Подтверждение документов об образовании и (или) о квалификации" ma:description="Для апостиля и аттестации" ma:format="Dropdown" ma:internalName="_x041f__x043e__x0434__x0442__x0438__x043f_">
      <xsd:simpleType>
        <xsd:restriction base="dms:Choice">
          <xsd:enumeration value="Подтверждение документов об образовании и (или) о квалификации"/>
          <xsd:enumeration value="Подтверждение документов об ученых степенях, ученых званиях"/>
          <xsd:enumeration value="Аккредитация экспертов"/>
          <xsd:enumeration value="Аттестация работников образования"/>
          <xsd:enumeration value="Аттестация экспертов, привлекаемых органами, уполномоченными на осуществление государственного контроля (надзора), органами муниципального контроля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Date xmlns="e0e05f54-cbf1-4c6c-9b4a-ded4f332edc5">2019-11-11T21:00:00+00:00</DocDate>
    <_x041f__x043e__x0434__x0442__x0438__x043f_ xmlns="b5946997-7801-48a2-b7ca-ceb4ec2a790e">Подтверждение документов об образовании и (или) о квалификации</_x041f__x043e__x0434__x0442__x0438__x043f_>
    <Description xmlns="f07adec3-9edc-4ba9-a947-c557adee0635" xsi:nil="true"/>
    <docType xmlns="472630db-a1ac-4503-a1fe-b97c3fb7db8b">47</docTy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F9BE92-BB5A-45D2-8483-15C0606D0E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7adec3-9edc-4ba9-a947-c557adee0635"/>
    <ds:schemaRef ds:uri="e0e05f54-cbf1-4c6c-9b4a-ded4f332edc5"/>
    <ds:schemaRef ds:uri="472630db-a1ac-4503-a1fe-b97c3fb7db8b"/>
    <ds:schemaRef ds:uri="b5946997-7801-48a2-b7ca-ceb4ec2a79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236DBE-0EB8-446A-BECA-6F2C4A277F1E}">
  <ds:schemaRefs>
    <ds:schemaRef ds:uri="http://schemas.microsoft.com/office/2006/metadata/properties"/>
    <ds:schemaRef ds:uri="http://schemas.microsoft.com/office/infopath/2007/PartnerControls"/>
    <ds:schemaRef ds:uri="e0e05f54-cbf1-4c6c-9b4a-ded4f332edc5"/>
    <ds:schemaRef ds:uri="b5946997-7801-48a2-b7ca-ceb4ec2a790e"/>
    <ds:schemaRef ds:uri="f07adec3-9edc-4ba9-a947-c557adee0635"/>
    <ds:schemaRef ds:uri="472630db-a1ac-4503-a1fe-b97c3fb7db8b"/>
  </ds:schemaRefs>
</ds:datastoreItem>
</file>

<file path=customXml/itemProps3.xml><?xml version="1.0" encoding="utf-8"?>
<ds:datastoreItem xmlns:ds="http://schemas.openxmlformats.org/officeDocument/2006/customXml" ds:itemID="{B80D5E6D-AFF2-4B7C-A4E1-B7E333BEF4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2842</TotalTime>
  <Words>529</Words>
  <Application>Microsoft Office PowerPoint</Application>
  <PresentationFormat>Экран (4:3)</PresentationFormat>
  <Paragraphs>158</Paragraphs>
  <Slides>18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родительского собрания 12.11.2019 по ГИА 9</dc:title>
  <dc:creator>Максим Кирьянов</dc:creator>
  <cp:lastModifiedBy>Admin</cp:lastModifiedBy>
  <cp:revision>459</cp:revision>
  <cp:lastPrinted>2017-11-30T12:48:44Z</cp:lastPrinted>
  <dcterms:created xsi:type="dcterms:W3CDTF">2015-09-22T07:37:15Z</dcterms:created>
  <dcterms:modified xsi:type="dcterms:W3CDTF">2020-01-14T22:48:55Z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0x01010017C7E77192620840B23C02559842DA52</vt:lpwstr>
  </property>
  <property fmtid="{D5CDD505-2E9C-101B-9397-08002B2CF9AE}" pid="3" name="Order">
    <vt:r8>425100</vt:r8>
  </property>
  <property fmtid="{D5CDD505-2E9C-101B-9397-08002B2CF9AE}" pid="4" name="docType">
    <vt:lpwstr>47</vt:lpwstr>
  </property>
  <property fmtid="{D5CDD505-2E9C-101B-9397-08002B2CF9AE}" pid="5" name="DocDate">
    <vt:filetime>2019-11-11T21:00:00Z</vt:filetime>
  </property>
</Properties>
</file>