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472" r:id="rId5"/>
    <p:sldId id="502" r:id="rId6"/>
    <p:sldId id="503" r:id="rId7"/>
    <p:sldId id="504" r:id="rId8"/>
    <p:sldId id="506" r:id="rId9"/>
    <p:sldId id="505" r:id="rId10"/>
    <p:sldId id="507" r:id="rId11"/>
    <p:sldId id="508" r:id="rId12"/>
    <p:sldId id="510" r:id="rId13"/>
    <p:sldId id="509" r:id="rId14"/>
    <p:sldId id="511" r:id="rId15"/>
    <p:sldId id="512" r:id="rId16"/>
    <p:sldId id="513" r:id="rId17"/>
    <p:sldId id="514" r:id="rId18"/>
    <p:sldId id="515" r:id="rId19"/>
    <p:sldId id="518" r:id="rId20"/>
    <p:sldId id="522" r:id="rId21"/>
    <p:sldId id="516" r:id="rId22"/>
    <p:sldId id="517" r:id="rId23"/>
    <p:sldId id="519" r:id="rId24"/>
    <p:sldId id="520" r:id="rId25"/>
    <p:sldId id="417" r:id="rId26"/>
    <p:sldId id="452" r:id="rId27"/>
    <p:sldId id="521" r:id="rId28"/>
  </p:sldIdLst>
  <p:sldSz cx="9144000" cy="6858000" type="screen4x3"/>
  <p:notesSz cx="6797675" cy="9928225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30" autoAdjust="0"/>
    <p:restoredTop sz="94660"/>
  </p:normalViewPr>
  <p:slideViewPr>
    <p:cSldViewPr>
      <p:cViewPr>
        <p:scale>
          <a:sx n="75" d="100"/>
          <a:sy n="75" d="100"/>
        </p:scale>
        <p:origin x="-3024" y="-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4" d="100"/>
        <a:sy n="104" d="100"/>
      </p:scale>
      <p:origin x="0" y="73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65" cy="495872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92" y="1"/>
            <a:ext cx="2946065" cy="495872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1F08BF28-75E7-44AF-A4C2-A568BF417BB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6065" cy="495872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92" y="9430813"/>
            <a:ext cx="2946065" cy="495872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CDB2BB4B-256B-4548-BDBA-61C717A5AE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97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r">
              <a:defRPr sz="1300"/>
            </a:lvl1pPr>
          </a:lstStyle>
          <a:p>
            <a:fld id="{0A9DBFD8-E76E-436B-B5B2-3834B166A613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4" rIns="95569" bIns="47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69" tIns="47784" rIns="95569" bIns="477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r">
              <a:defRPr sz="1300"/>
            </a:lvl1pPr>
          </a:lstStyle>
          <a:p>
            <a:fld id="{C91417F2-EC9C-42CD-8973-677DD90F1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53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41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05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261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69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06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D51C-585F-4AED-A76C-5057DCC662B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43B2-8793-4577-8861-B5F69AE9C6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259903" y="5733256"/>
            <a:ext cx="7848601" cy="0"/>
          </a:xfrm>
          <a:prstGeom prst="line">
            <a:avLst/>
          </a:prstGeom>
          <a:ln w="25400">
            <a:solidFill>
              <a:srgbClr val="90DF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des\Desktop\логотип_цтисо_rus (1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26063"/>
            <a:ext cx="13684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389137" y="5828526"/>
            <a:ext cx="75631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2C6F98"/>
                </a:solidFill>
                <a:latin typeface="Arial" charset="0"/>
              </a:rPr>
              <a:t>Центр телекоммуникаций и информационных </a:t>
            </a:r>
            <a:r>
              <a:rPr lang="ru-RU" altLang="ru-RU" sz="1600" b="1" dirty="0" smtClean="0">
                <a:solidFill>
                  <a:srgbClr val="2C6F98"/>
                </a:solidFill>
                <a:latin typeface="Arial" charset="0"/>
              </a:rPr>
              <a:t>систем в </a:t>
            </a:r>
            <a:r>
              <a:rPr lang="ru-RU" altLang="ru-RU" sz="1600" b="1" dirty="0">
                <a:solidFill>
                  <a:srgbClr val="2C6F98"/>
                </a:solidFill>
                <a:latin typeface="Arial" charset="0"/>
              </a:rPr>
              <a:t>образовании</a:t>
            </a:r>
            <a:endParaRPr lang="en-US" altLang="ru-RU" sz="1600" b="1" dirty="0">
              <a:solidFill>
                <a:srgbClr val="2C6F98"/>
              </a:solidFill>
              <a:latin typeface="Arial" charset="0"/>
            </a:endParaRPr>
          </a:p>
          <a:p>
            <a:pPr>
              <a:defRPr/>
            </a:pPr>
            <a:r>
              <a:rPr lang="ru-RU" altLang="ru-RU" sz="1400" b="1" dirty="0">
                <a:solidFill>
                  <a:srgbClr val="2C6F98"/>
                </a:solidFill>
                <a:latin typeface="+mn-lt"/>
              </a:rPr>
              <a:t>департамента образования 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90429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D51C-585F-4AED-A76C-5057DCC662B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43B2-8793-4577-8861-B5F69AE9C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906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D51C-585F-4AED-A76C-5057DCC662B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43B2-8793-4577-8861-B5F69AE9C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88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D51C-585F-4AED-A76C-5057DCC662B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43B2-8793-4577-8861-B5F69AE9C6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79512" y="116284"/>
            <a:ext cx="8749035" cy="979487"/>
          </a:xfrm>
          <a:prstGeom prst="roundRect">
            <a:avLst>
              <a:gd name="adj" fmla="val 50000"/>
            </a:avLst>
          </a:prstGeom>
          <a:solidFill>
            <a:srgbClr val="32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458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D51C-585F-4AED-A76C-5057DCC662B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43B2-8793-4577-8861-B5F69AE9C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96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D51C-585F-4AED-A76C-5057DCC662B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43B2-8793-4577-8861-B5F69AE9C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71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D51C-585F-4AED-A76C-5057DCC662B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43B2-8793-4577-8861-B5F69AE9C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74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D51C-585F-4AED-A76C-5057DCC662B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43B2-8793-4577-8861-B5F69AE9C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94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D51C-585F-4AED-A76C-5057DCC662B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43B2-8793-4577-8861-B5F69AE9C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2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D51C-585F-4AED-A76C-5057DCC662B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43B2-8793-4577-8861-B5F69AE9C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8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D51C-585F-4AED-A76C-5057DCC662B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F43B2-8793-4577-8861-B5F69AE9C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92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7D51C-585F-4AED-A76C-5057DCC662BA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43B2-8793-4577-8861-B5F69AE9C6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8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11831" y="5661025"/>
            <a:ext cx="8280649" cy="0"/>
          </a:xfrm>
          <a:prstGeom prst="line">
            <a:avLst/>
          </a:prstGeom>
          <a:ln w="25400">
            <a:solidFill>
              <a:srgbClr val="1C8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2" descr="C:\Users\des\Desktop\логотип_цтисо_rus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2426" y="5661025"/>
            <a:ext cx="1138399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468313" y="5805488"/>
            <a:ext cx="7199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324A5E"/>
                </a:solidFill>
                <a:latin typeface="+mn-lt"/>
                <a:ea typeface="MS PGothic" pitchFamily="34" charset="-128"/>
              </a:rPr>
              <a:t>Центр телекоммуникаций и информационных систем в образовании</a:t>
            </a:r>
            <a:br>
              <a:rPr lang="ru-RU" altLang="ru-RU" sz="1600" dirty="0">
                <a:solidFill>
                  <a:srgbClr val="324A5E"/>
                </a:solidFill>
                <a:latin typeface="+mn-lt"/>
                <a:ea typeface="MS PGothic" pitchFamily="34" charset="-128"/>
              </a:rPr>
            </a:br>
            <a:r>
              <a:rPr lang="ru-RU" altLang="ru-RU" sz="1400" dirty="0">
                <a:solidFill>
                  <a:srgbClr val="324A5E"/>
                </a:solidFill>
                <a:latin typeface="+mn-lt"/>
                <a:ea typeface="MS PGothic" pitchFamily="34" charset="-128"/>
              </a:rPr>
              <a:t>департамента образования  Ярославской области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ru-RU" sz="2400" dirty="0">
                <a:solidFill>
                  <a:srgbClr val="324A5E"/>
                </a:solidFill>
                <a:latin typeface="+mn-lt"/>
                <a:ea typeface="MS PGothic" pitchFamily="34" charset="-128"/>
              </a:rPr>
              <a:t>www.edu.yar.ru</a:t>
            </a:r>
            <a:endParaRPr lang="ru-RU" altLang="ru-RU" sz="2400" dirty="0">
              <a:solidFill>
                <a:srgbClr val="324A5E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84981" y="1254512"/>
            <a:ext cx="8354813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Проведение</a:t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</a:rPr>
              <a:t>государственной итоговой аттестации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по </a:t>
            </a:r>
            <a:r>
              <a:rPr lang="ru-RU" sz="3600" b="1" dirty="0">
                <a:solidFill>
                  <a:srgbClr val="002060"/>
                </a:solidFill>
                <a:latin typeface="+mn-lt"/>
              </a:rPr>
              <a:t>образовательным программам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среднего общего образования </a:t>
            </a:r>
          </a:p>
          <a:p>
            <a:pPr marL="0" lvl="1" algn="ctr" eaLnBrk="1" hangingPunct="1">
              <a:spcBef>
                <a:spcPct val="0"/>
              </a:spcBef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в 2020 году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15888"/>
            <a:ext cx="8749035" cy="979487"/>
          </a:xfrm>
          <a:prstGeom prst="roundRect">
            <a:avLst>
              <a:gd name="adj" fmla="val 50000"/>
            </a:avLst>
          </a:prstGeom>
          <a:solidFill>
            <a:srgbClr val="32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Областное родительское собрание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0480" y="49429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12 ноября 2019 </a:t>
            </a:r>
            <a:r>
              <a:rPr lang="ru-RU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года</a:t>
            </a:r>
          </a:p>
          <a:p>
            <a:pPr algn="r">
              <a:defRPr/>
            </a:pPr>
            <a:r>
              <a:rPr lang="ru-RU" i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г. Ярославль </a:t>
            </a:r>
          </a:p>
        </p:txBody>
      </p:sp>
    </p:spTree>
    <p:extLst>
      <p:ext uri="{BB962C8B-B14F-4D97-AF65-F5344CB8AC3E}">
        <p14:creationId xmlns:p14="http://schemas.microsoft.com/office/powerpoint/2010/main" xmlns="" val="9069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361950"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Заявление на участие в ГИА-11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78743" y="756225"/>
            <a:ext cx="4497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После 1 февраля 2020 </a:t>
            </a:r>
            <a:r>
              <a:rPr lang="ru-RU" sz="2800" b="1" dirty="0" smtClean="0">
                <a:solidFill>
                  <a:srgbClr val="FF0000"/>
                </a:solidFill>
              </a:rPr>
              <a:t>года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604750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Согласование </a:t>
            </a:r>
            <a:r>
              <a:rPr lang="ru-RU" sz="2800" b="1" dirty="0" err="1">
                <a:solidFill>
                  <a:srgbClr val="FF0000"/>
                </a:solidFill>
              </a:rPr>
              <a:t>Рособрнадзора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1520" y="1340768"/>
            <a:ext cx="8640960" cy="4680520"/>
            <a:chOff x="251520" y="956340"/>
            <a:chExt cx="8640960" cy="46805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51520" y="956340"/>
              <a:ext cx="86409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Уважительная причина</a:t>
              </a:r>
              <a:endParaRPr lang="ru-RU" sz="2800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51520" y="1916832"/>
              <a:ext cx="86409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Изменение:</a:t>
              </a:r>
            </a:p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Перечня предметов, формы ГИА, сроки </a:t>
              </a:r>
              <a:endParaRPr lang="ru-RU" sz="2800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51520" y="3390091"/>
              <a:ext cx="86409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Заявление в ГЭК + </a:t>
              </a:r>
            </a:p>
            <a:p>
              <a:pPr algn="ctr"/>
              <a:r>
                <a:rPr lang="ru-RU" sz="2800" b="1" dirty="0" smtClean="0">
                  <a:solidFill>
                    <a:srgbClr val="002060"/>
                  </a:solidFill>
                </a:rPr>
                <a:t>подтверждение уважительности причины</a:t>
              </a:r>
            </a:p>
            <a:p>
              <a:pPr algn="ctr"/>
              <a:r>
                <a:rPr lang="ru-RU" sz="2800" b="1" dirty="0" smtClean="0">
                  <a:solidFill>
                    <a:srgbClr val="FF0000"/>
                  </a:solidFill>
                </a:rPr>
                <a:t>НЕ ПОЗДНЕЕ ЧЕМ ЗА ДВЕ НЕДЕЛИ ДО ЭКЗАМЕНА</a:t>
              </a:r>
            </a:p>
            <a:p>
              <a:pPr algn="ctr"/>
              <a:endParaRPr lang="ru-RU" sz="28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Решение ГЭК </a:t>
              </a:r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4499992" y="1556792"/>
              <a:ext cx="144016" cy="402431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4499992" y="2924944"/>
              <a:ext cx="144016" cy="402431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499992" y="4754761"/>
              <a:ext cx="144016" cy="402431"/>
            </a:xfrm>
            <a:prstGeom prst="down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9289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652" y="980728"/>
            <a:ext cx="79776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 обязательных учебных предмета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/для получения аттестата/</a:t>
            </a:r>
          </a:p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438275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Русский язык </a:t>
            </a:r>
          </a:p>
          <a:p>
            <a:pPr marL="1438275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Математика (базовый или профильный)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13716" y="2878821"/>
            <a:ext cx="9229973" cy="3608687"/>
            <a:chOff x="179511" y="1979312"/>
            <a:chExt cx="9229973" cy="3179648"/>
          </a:xfrm>
        </p:grpSpPr>
        <p:sp>
          <p:nvSpPr>
            <p:cNvPr id="5" name="TextBox 4"/>
            <p:cNvSpPr txBox="1"/>
            <p:nvPr/>
          </p:nvSpPr>
          <p:spPr>
            <a:xfrm>
              <a:off x="179511" y="2942969"/>
              <a:ext cx="2152203" cy="184665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Химия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Физика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Биология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Литература</a:t>
              </a:r>
            </a:p>
            <a:p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41773" y="1979312"/>
              <a:ext cx="3580980" cy="732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Предметы по выбору</a:t>
              </a:r>
            </a:p>
            <a:p>
              <a:pPr algn="ctr"/>
              <a:r>
                <a:rPr lang="ru-RU" sz="2400" b="1" i="1" dirty="0" smtClean="0">
                  <a:solidFill>
                    <a:schemeClr val="tx2">
                      <a:lumMod val="75000"/>
                    </a:schemeClr>
                  </a:solidFill>
                </a:rPr>
                <a:t>/для поступления в ВУЗ/</a:t>
              </a:r>
              <a:endParaRPr lang="ru-RU" sz="2400" b="1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04753" y="2942969"/>
              <a:ext cx="3528392" cy="221599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Обществознание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Информатика и </a:t>
              </a: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</a:rPr>
                <a:t>ИКТ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История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География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ru-RU" sz="2400" dirty="0"/>
            </a:p>
            <a:p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7669" y="2931013"/>
              <a:ext cx="3331815" cy="184665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Английский 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Немецкий 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Испанский 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Китайский язык</a:t>
              </a:r>
            </a:p>
            <a:p>
              <a:endParaRPr lang="ru-RU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361950"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Выбор учебных предметов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2888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39552" y="836712"/>
            <a:ext cx="8409681" cy="1582788"/>
            <a:chOff x="410791" y="986086"/>
            <a:chExt cx="8409681" cy="158278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10791" y="986086"/>
              <a:ext cx="3744416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solidFill>
                    <a:schemeClr val="tx2">
                      <a:lumMod val="75000"/>
                    </a:schemeClr>
                  </a:solidFill>
                </a:rPr>
                <a:t>Е</a:t>
              </a:r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</a:rPr>
                <a:t>ГЭ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4932040" y="986086"/>
              <a:ext cx="3744416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</a:rPr>
                <a:t>ГВЭ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4788024" y="1848794"/>
              <a:ext cx="1800200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устно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771828" y="1848794"/>
              <a:ext cx="2048644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письменно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5724128" y="1706166"/>
              <a:ext cx="0" cy="142628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812360" y="1700808"/>
              <a:ext cx="0" cy="142628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361950"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Формы ГИА-11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2" y="2564904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361950"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Периоды ГИА-11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429000"/>
            <a:ext cx="2855115" cy="72008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Досрочный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апрель-май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57578" y="4221088"/>
            <a:ext cx="4727325" cy="1224136"/>
            <a:chOff x="2557578" y="4503390"/>
            <a:chExt cx="4727325" cy="122413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57579" y="4503390"/>
              <a:ext cx="4727323" cy="648072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Основной</a:t>
              </a:r>
            </a:p>
            <a:p>
              <a:pPr algn="ctr"/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май-июнь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557578" y="5151462"/>
              <a:ext cx="2302453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основные сроки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860033" y="5151462"/>
              <a:ext cx="2424870" cy="5760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резервные сроки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6075862" y="5517232"/>
            <a:ext cx="2855115" cy="72008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Дополнительный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сентябрь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4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Особые условия для сдачи ГИА-11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1045" y="1124744"/>
            <a:ext cx="3600000" cy="1080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Форма ГВЭ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61045" y="2708920"/>
            <a:ext cx="3600000" cy="1080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Специальные условия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61045" y="4365104"/>
            <a:ext cx="3600000" cy="10800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Увеличение времени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72000" y="1089375"/>
            <a:ext cx="3960440" cy="19452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Дети-инвалиды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Справка МСЭ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Заключение ПМПК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2000" y="3212976"/>
            <a:ext cx="3960440" cy="1985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Дети с ОВЗ</a:t>
            </a:r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Заключение ПМПК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763688" y="5577780"/>
            <a:ext cx="5616524" cy="108012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дому или в больнице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Заключение </a:t>
            </a:r>
            <a:r>
              <a:rPr lang="ru-RU" sz="3200" b="1" i="1" dirty="0" smtClean="0">
                <a:solidFill>
                  <a:srgbClr val="FF0000"/>
                </a:solidFill>
              </a:rPr>
              <a:t>ПМПК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4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ГИА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27662332"/>
              </p:ext>
            </p:extLst>
          </p:nvPr>
        </p:nvGraphicFramePr>
        <p:xfrm>
          <a:off x="0" y="769441"/>
          <a:ext cx="9144000" cy="6088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553"/>
                <a:gridCol w="5529447"/>
              </a:tblGrid>
              <a:tr h="1901806"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 часа 55 минут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6" marR="91446"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Литература,  Информатика и ИКТ, Математика</a:t>
                      </a:r>
                      <a:r>
                        <a:rPr lang="ru-RU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(П), Обществознание, История, Физика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6" marR="91446"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479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 часа 30 минут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6" marR="91446"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Русский язык, Химия, </a:t>
                      </a:r>
                      <a:r>
                        <a:rPr lang="ru-RU" sz="2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Биология 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6" marR="91446"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1806"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 часа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6" marR="91446"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Математика</a:t>
                      </a:r>
                      <a:r>
                        <a:rPr lang="ru-RU" sz="2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(Б), География, Иностранные языки (кроме раздела «Говорение»)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6" marR="91446"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36972"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 минут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6" marR="91446"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Иностранные языки раздел «Говорение»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6" marR="91446" marT="45718" marB="45718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32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Можно иметь при себе 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3551646"/>
              </p:ext>
            </p:extLst>
          </p:nvPr>
        </p:nvGraphicFramePr>
        <p:xfrm>
          <a:off x="197483" y="1052736"/>
          <a:ext cx="8749034" cy="4657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693"/>
                <a:gridCol w="6288341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Математика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Линейка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3878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Физика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Линейка 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Непрограммируемый калькулятор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3878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Химия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Непрограммируемый калькулятор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59381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География 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Линейка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Непрограммируемый калькулятор Транспортир</a:t>
                      </a:r>
                    </a:p>
                  </a:txBody>
                  <a:tcPr marT="45707" marB="4570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Объект 1"/>
          <p:cNvSpPr txBox="1">
            <a:spLocks/>
          </p:cNvSpPr>
          <p:nvPr/>
        </p:nvSpPr>
        <p:spPr>
          <a:xfrm>
            <a:off x="21923" y="5805264"/>
            <a:ext cx="8928546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Разрешается пользоваться только 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непрограммируемыми калькуляторами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469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ЗАПРЕЩЕНО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924" y="1196752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меть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информации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ыносить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из аудиторий и ППЭ экзаменационные материалы на бумажном или электронном носителях, фотографировать экзаменационные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материалы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Разговаривать, перемещаться по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аудитории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Использовать запрещенные средства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2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Повторное прохождение ГИА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924" y="764704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Резервные дни основного периода: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Не явившиеся на экзамен по уважительным причинам (документальное подтверждение)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Не завершившие экзамен по уважительным причинам (документальное подтверждение)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Неудовлетворительный результат по одному из обязательных предметов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40821" y="3933056"/>
            <a:ext cx="7031579" cy="720080"/>
            <a:chOff x="1140821" y="4089271"/>
            <a:chExt cx="7031579" cy="72008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140821" y="4089271"/>
              <a:ext cx="2855115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Математика</a:t>
              </a:r>
            </a:p>
            <a:p>
              <a:pPr algn="ctr"/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(профильный уровень)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317285" y="4089271"/>
              <a:ext cx="2855115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Математика</a:t>
              </a:r>
            </a:p>
            <a:p>
              <a:pPr algn="ctr"/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(базовый уровень)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4046736" y="4449311"/>
              <a:ext cx="1224136" cy="0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179512" y="4856961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Дополнительный период (сентябрь):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Неудовлетворительный результат по обязательным предметам (русский язык и/или математика базового уровня)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95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Минимальное количество баллов</a:t>
            </a: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970279"/>
              </p:ext>
            </p:extLst>
          </p:nvPr>
        </p:nvGraphicFramePr>
        <p:xfrm>
          <a:off x="0" y="769444"/>
          <a:ext cx="9144000" cy="608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7640"/>
                <a:gridCol w="4776360"/>
              </a:tblGrid>
              <a:tr h="5907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Математика (П)</a:t>
                      </a: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27 баллов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6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Русский язык</a:t>
                      </a:r>
                    </a:p>
                    <a:p>
                      <a:endParaRPr lang="ru-RU" sz="24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24 балла (для аттестата)/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36 баллов (для ВУЗА)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0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География</a:t>
                      </a: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37 баллов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Информатика</a:t>
                      </a:r>
                      <a:r>
                        <a:rPr lang="ru-RU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и ИКТ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40 баллов</a:t>
                      </a: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0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Физика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36 баллов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0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Обществознание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42 балла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0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Литература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32 балла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0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Иностранные языки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22 балла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0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Биология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36 баллов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05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Химия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36 баллов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9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История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32 балла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47" marR="91447" marT="45716" marB="45716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320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Результаты ЕГЭ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52957" y="1412776"/>
            <a:ext cx="9036497" cy="4233026"/>
            <a:chOff x="52957" y="1287308"/>
            <a:chExt cx="9036497" cy="423302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957" y="1287308"/>
              <a:ext cx="9036497" cy="4233026"/>
            </a:xfrm>
            <a:prstGeom prst="rect">
              <a:avLst/>
            </a:prstGeom>
          </p:spPr>
        </p:pic>
        <p:cxnSp>
          <p:nvCxnSpPr>
            <p:cNvPr id="6" name="Прямая соединительная линия 5"/>
            <p:cNvCxnSpPr/>
            <p:nvPr/>
          </p:nvCxnSpPr>
          <p:spPr>
            <a:xfrm>
              <a:off x="251520" y="4221088"/>
              <a:ext cx="187220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3347864" y="828001"/>
            <a:ext cx="2448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EGE.EDU.RU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2423" y="5805264"/>
            <a:ext cx="2649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KKO.RU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2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164654" y="116632"/>
            <a:ext cx="8596841" cy="4608512"/>
            <a:chOff x="367647" y="116632"/>
            <a:chExt cx="8596841" cy="46085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27584" y="116632"/>
              <a:ext cx="788436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Bef>
                  <a:spcPct val="0"/>
                </a:spcBef>
              </a:pPr>
              <a:r>
                <a:rPr lang="ru-RU" sz="2800" b="1" dirty="0" smtClean="0">
                  <a:solidFill>
                    <a:srgbClr val="002060"/>
                  </a:solidFill>
                </a:rPr>
                <a:t>Государственная </a:t>
              </a:r>
              <a:r>
                <a:rPr lang="ru-RU" sz="2800" b="1" dirty="0">
                  <a:solidFill>
                    <a:srgbClr val="002060"/>
                  </a:solidFill>
                </a:rPr>
                <a:t>итоговой </a:t>
              </a:r>
              <a:r>
                <a:rPr lang="ru-RU" sz="2800" b="1" dirty="0" smtClean="0">
                  <a:solidFill>
                    <a:srgbClr val="002060"/>
                  </a:solidFill>
                </a:rPr>
                <a:t>аттестация</a:t>
              </a:r>
              <a:r>
                <a:rPr lang="ru-RU" sz="2800" b="1" dirty="0">
                  <a:solidFill>
                    <a:srgbClr val="002060"/>
                  </a:solidFill>
                </a:rPr>
                <a:t/>
              </a:r>
              <a:br>
                <a:rPr lang="ru-RU" sz="2800" b="1" dirty="0">
                  <a:solidFill>
                    <a:srgbClr val="002060"/>
                  </a:solidFill>
                </a:rPr>
              </a:br>
              <a:r>
                <a:rPr lang="ru-RU" sz="2800" b="1" dirty="0">
                  <a:solidFill>
                    <a:srgbClr val="002060"/>
                  </a:solidFill>
                </a:rPr>
                <a:t>по образовательным программам </a:t>
              </a:r>
              <a:br>
                <a:rPr lang="ru-RU" sz="2800" b="1" dirty="0">
                  <a:solidFill>
                    <a:srgbClr val="002060"/>
                  </a:solidFill>
                </a:rPr>
              </a:br>
              <a:r>
                <a:rPr lang="ru-RU" sz="2800" b="1" dirty="0">
                  <a:solidFill>
                    <a:srgbClr val="002060"/>
                  </a:solidFill>
                </a:rPr>
                <a:t>среднего общего </a:t>
              </a:r>
              <a:r>
                <a:rPr lang="ru-RU" sz="2800" b="1" dirty="0" smtClean="0">
                  <a:solidFill>
                    <a:srgbClr val="002060"/>
                  </a:solidFill>
                </a:rPr>
                <a:t>образования</a:t>
              </a:r>
            </a:p>
            <a:p>
              <a:pPr marL="0" lvl="1" algn="ctr">
                <a:spcBef>
                  <a:spcPct val="0"/>
                </a:spcBef>
              </a:pPr>
              <a:r>
                <a:rPr lang="ru-RU" sz="3600" b="1" dirty="0" smtClean="0">
                  <a:solidFill>
                    <a:srgbClr val="002060"/>
                  </a:solidFill>
                </a:rPr>
                <a:t>ГИА-11</a:t>
              </a:r>
            </a:p>
            <a:p>
              <a:pPr marL="0" lvl="1" algn="ctr">
                <a:spcBef>
                  <a:spcPct val="0"/>
                </a:spcBef>
              </a:pPr>
              <a:r>
                <a:rPr lang="ru-RU" sz="2400" b="1" dirty="0" smtClean="0">
                  <a:solidFill>
                    <a:srgbClr val="FF0000"/>
                  </a:solidFill>
                </a:rPr>
                <a:t>Является обязательной!!!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367647" y="2480875"/>
              <a:ext cx="8596841" cy="2244269"/>
              <a:chOff x="251520" y="2480875"/>
              <a:chExt cx="8596841" cy="2244269"/>
            </a:xfrm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251520" y="2480875"/>
                <a:ext cx="8596841" cy="2244269"/>
                <a:chOff x="251520" y="2043603"/>
                <a:chExt cx="8596841" cy="2244269"/>
              </a:xfrm>
            </p:grpSpPr>
            <p:sp>
              <p:nvSpPr>
                <p:cNvPr id="4" name="Прямоугольник 3"/>
                <p:cNvSpPr/>
                <p:nvPr/>
              </p:nvSpPr>
              <p:spPr>
                <a:xfrm>
                  <a:off x="251520" y="2348880"/>
                  <a:ext cx="4248472" cy="1938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 algn="ctr">
                    <a:spcBef>
                      <a:spcPct val="0"/>
                    </a:spcBef>
                  </a:pPr>
                  <a:r>
                    <a:rPr lang="ru-RU" sz="3600" b="1" dirty="0">
                      <a:solidFill>
                        <a:srgbClr val="002060"/>
                      </a:solidFill>
                    </a:rPr>
                    <a:t>ЕГЭ</a:t>
                  </a:r>
                </a:p>
                <a:p>
                  <a:pPr marL="0" lvl="1" algn="ctr">
                    <a:spcBef>
                      <a:spcPct val="0"/>
                    </a:spcBef>
                  </a:pPr>
                  <a:r>
                    <a:rPr lang="ru-RU" sz="2800" b="1" dirty="0" smtClean="0">
                      <a:solidFill>
                        <a:srgbClr val="002060"/>
                      </a:solidFill>
                    </a:rPr>
                    <a:t>Единый </a:t>
                  </a:r>
                  <a:br>
                    <a:rPr lang="ru-RU" sz="2800" b="1" dirty="0" smtClean="0">
                      <a:solidFill>
                        <a:srgbClr val="002060"/>
                      </a:solidFill>
                    </a:rPr>
                  </a:br>
                  <a:r>
                    <a:rPr lang="ru-RU" sz="2800" b="1" dirty="0" smtClean="0">
                      <a:solidFill>
                        <a:srgbClr val="002060"/>
                      </a:solidFill>
                    </a:rPr>
                    <a:t>государственный </a:t>
                  </a:r>
                  <a:br>
                    <a:rPr lang="ru-RU" sz="2800" b="1" dirty="0" smtClean="0">
                      <a:solidFill>
                        <a:srgbClr val="002060"/>
                      </a:solidFill>
                    </a:rPr>
                  </a:br>
                  <a:r>
                    <a:rPr lang="ru-RU" sz="2800" b="1" dirty="0" smtClean="0">
                      <a:solidFill>
                        <a:srgbClr val="002060"/>
                      </a:solidFill>
                    </a:rPr>
                    <a:t>экзамен</a:t>
                  </a:r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5274209" y="2348880"/>
                  <a:ext cx="3574152" cy="1938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 algn="ctr">
                    <a:spcBef>
                      <a:spcPct val="0"/>
                    </a:spcBef>
                  </a:pPr>
                  <a:r>
                    <a:rPr lang="ru-RU" sz="3600" b="1" dirty="0">
                      <a:solidFill>
                        <a:srgbClr val="002060"/>
                      </a:solidFill>
                    </a:rPr>
                    <a:t>ГВЭ</a:t>
                  </a:r>
                </a:p>
                <a:p>
                  <a:pPr marL="0" lvl="1" algn="ctr">
                    <a:spcBef>
                      <a:spcPct val="0"/>
                    </a:spcBef>
                  </a:pPr>
                  <a:r>
                    <a:rPr lang="ru-RU" sz="2800" b="1" dirty="0" smtClean="0">
                      <a:solidFill>
                        <a:srgbClr val="002060"/>
                      </a:solidFill>
                    </a:rPr>
                    <a:t>Государственный выпускной </a:t>
                  </a:r>
                  <a:br>
                    <a:rPr lang="ru-RU" sz="2800" b="1" dirty="0" smtClean="0">
                      <a:solidFill>
                        <a:srgbClr val="002060"/>
                      </a:solidFill>
                    </a:rPr>
                  </a:br>
                  <a:r>
                    <a:rPr lang="ru-RU" sz="2800" b="1" dirty="0" smtClean="0">
                      <a:solidFill>
                        <a:srgbClr val="002060"/>
                      </a:solidFill>
                    </a:rPr>
                    <a:t>экзамен</a:t>
                  </a:r>
                </a:p>
              </p:txBody>
            </p:sp>
            <p:grpSp>
              <p:nvGrpSpPr>
                <p:cNvPr id="26" name="Группа 25"/>
                <p:cNvGrpSpPr/>
                <p:nvPr/>
              </p:nvGrpSpPr>
              <p:grpSpPr>
                <a:xfrm>
                  <a:off x="2375756" y="2043603"/>
                  <a:ext cx="4685529" cy="302896"/>
                  <a:chOff x="2375756" y="2043603"/>
                  <a:chExt cx="4685529" cy="302896"/>
                </a:xfrm>
              </p:grpSpPr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>
                    <a:off x="2375756" y="2055624"/>
                    <a:ext cx="4685529" cy="0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Прямая соединительная линия 21"/>
                  <p:cNvCxnSpPr/>
                  <p:nvPr/>
                </p:nvCxnSpPr>
                <p:spPr>
                  <a:xfrm>
                    <a:off x="7049380" y="2053243"/>
                    <a:ext cx="0" cy="29325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Прямая соединительная линия 23"/>
                  <p:cNvCxnSpPr/>
                  <p:nvPr/>
                </p:nvCxnSpPr>
                <p:spPr>
                  <a:xfrm>
                    <a:off x="2387661" y="2043603"/>
                    <a:ext cx="0" cy="293256"/>
                  </a:xfrm>
                  <a:prstGeom prst="line">
                    <a:avLst/>
                  </a:prstGeom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2073727" y="2778547"/>
                <a:ext cx="648072" cy="2381"/>
              </a:xfrm>
              <a:prstGeom prst="line">
                <a:avLst/>
              </a:prstGeom>
              <a:ln w="25400"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6725344" y="2778547"/>
                <a:ext cx="648072" cy="2381"/>
              </a:xfrm>
              <a:prstGeom prst="line">
                <a:avLst/>
              </a:prstGeom>
              <a:ln w="25400">
                <a:solidFill>
                  <a:schemeClr val="tx2">
                    <a:lumMod val="75000"/>
                  </a:schemeClr>
                </a:solidFill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Прямоугольник 36"/>
          <p:cNvSpPr/>
          <p:nvPr/>
        </p:nvSpPr>
        <p:spPr>
          <a:xfrm>
            <a:off x="637886" y="5074493"/>
            <a:ext cx="7884368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  <a:round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Порядок проведения ГИА-11</a:t>
            </a:r>
          </a:p>
          <a:p>
            <a:pPr marL="0" lvl="1"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утвержден приказом Министерства просвещения и Федеральной службы по надзору в сфере образования и науки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от 07.11.2018 № 190/1512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8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Апелляции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980728"/>
            <a:ext cx="4248472" cy="19452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 нарушении установленного порядка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980728"/>
            <a:ext cx="4176464" cy="19452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 несогласии с выставленными баллами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3068960"/>
            <a:ext cx="3960000" cy="115920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в течение 2 дней после дня объявления результатов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3068960"/>
            <a:ext cx="3960440" cy="11605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в</a:t>
            </a:r>
            <a:r>
              <a:rPr lang="ru-RU" sz="2400" b="1" dirty="0" smtClean="0">
                <a:solidFill>
                  <a:srgbClr val="FF0000"/>
                </a:solidFill>
              </a:rPr>
              <a:t> день проведения экзамена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д</a:t>
            </a:r>
            <a:r>
              <a:rPr lang="ru-RU" sz="2400" b="1" dirty="0" smtClean="0">
                <a:solidFill>
                  <a:srgbClr val="FF0000"/>
                </a:solidFill>
              </a:rPr>
              <a:t>о выхода из ППЭ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4454624"/>
            <a:ext cx="7308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Вопросы содержания и структуры заданий</a:t>
            </a:r>
          </a:p>
          <a:p>
            <a:r>
              <a:rPr lang="ru-RU" sz="2400" dirty="0"/>
              <a:t>Вопросы, связанные с оцениванием заданий с кратким ответом</a:t>
            </a:r>
          </a:p>
          <a:p>
            <a:r>
              <a:rPr lang="ru-RU" sz="2400" dirty="0"/>
              <a:t>Неправильное оформление экзаменационной работы</a:t>
            </a:r>
          </a:p>
          <a:p>
            <a:r>
              <a:rPr lang="ru-RU" sz="2400" dirty="0"/>
              <a:t>Нарушение участником требований порядка</a:t>
            </a:r>
          </a:p>
        </p:txBody>
      </p:sp>
      <p:sp>
        <p:nvSpPr>
          <p:cNvPr id="10" name="Умножение 9"/>
          <p:cNvSpPr/>
          <p:nvPr/>
        </p:nvSpPr>
        <p:spPr>
          <a:xfrm>
            <a:off x="171045" y="4438600"/>
            <a:ext cx="1711542" cy="189453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Итоговые отметки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12545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Итоговые отметки за 11 класс определяются как среднее арифметическое полугодовых и годовых отметок обучающегося за каждый год обучения 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25144"/>
            <a:ext cx="8244408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  <a:round/>
          </a:ln>
          <a:effectLst>
            <a:softEdge rad="12700"/>
          </a:effectLst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Приказ Министерства образования и науки Российской Федерации</a:t>
            </a:r>
          </a:p>
          <a:p>
            <a:pPr marL="0" lvl="1"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от 14.02.2014 №115</a:t>
            </a:r>
          </a:p>
          <a:p>
            <a:pPr marL="0" lvl="1" algn="ctr"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</a:rPr>
              <a:t>«Об утверждении Порядка заполнения, учета и выдачи аттестатов об основном общем и среднем общем образовании и их дубликатов»</a:t>
            </a:r>
          </a:p>
        </p:txBody>
      </p:sp>
    </p:spTree>
    <p:extLst>
      <p:ext uri="{BB962C8B-B14F-4D97-AF65-F5344CB8AC3E}">
        <p14:creationId xmlns:p14="http://schemas.microsoft.com/office/powerpoint/2010/main" xmlns="" val="10416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612576" y="6075845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846571" y="2404839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972616" y="4312989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6045669" y="4196606"/>
            <a:ext cx="17548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latin typeface="Calibri" pitchFamily="34" charset="0"/>
              </a:rPr>
              <a:t>coikko.ru</a:t>
            </a:r>
            <a:endParaRPr lang="ru-RU" altLang="ru-RU" b="1" dirty="0">
              <a:latin typeface="Calibri" pitchFamily="34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196752"/>
            <a:ext cx="4379913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1881188" y="2308002"/>
            <a:ext cx="53816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Calibri" pitchFamily="34" charset="0"/>
              </a:rPr>
              <a:t>www.yarregion.ru/depts/dobr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214438" y="4212481"/>
            <a:ext cx="2017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ege.edu.ru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3327400" y="5949280"/>
            <a:ext cx="248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www.fipi.ru</a:t>
            </a:r>
            <a:endParaRPr lang="ru-RU" altLang="ru-RU" b="1" dirty="0">
              <a:latin typeface="Calibri" pitchFamily="34" charset="0"/>
            </a:endParaRP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69160"/>
            <a:ext cx="5459487" cy="114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462"/>
          <a:stretch>
            <a:fillRect/>
          </a:stretch>
        </p:blipFill>
        <p:spPr bwMode="auto">
          <a:xfrm>
            <a:off x="5984082" y="3028602"/>
            <a:ext cx="1878013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024" y="116632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indent="0" algn="ctr">
              <a:spcBef>
                <a:spcPts val="0"/>
              </a:spcBef>
              <a:buFontTx/>
              <a:buNone/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При подготовке к ЕГЭ целесообразно использовать исключительно официальные ресурсы: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01764"/>
            <a:ext cx="2669971" cy="132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42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bg1"/>
                </a:solidFill>
              </a:rPr>
              <a:t>Телефоны «горячей линии» по вопросам подготовки и проведения ЕГЭ: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altLang="ru-RU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4294967295"/>
          </p:nvPr>
        </p:nvSpPr>
        <p:spPr>
          <a:xfrm>
            <a:off x="446856" y="1196752"/>
            <a:ext cx="8229600" cy="525621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Департамент образования Ярославской области: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b="1" dirty="0" smtClean="0">
                <a:solidFill>
                  <a:srgbClr val="FF0000"/>
                </a:solidFill>
              </a:rPr>
              <a:t>(4852) 40 - 08 - 66</a:t>
            </a:r>
          </a:p>
          <a:p>
            <a:pPr marL="0" indent="0" algn="ctr">
              <a:buNone/>
              <a:defRPr/>
            </a:pPr>
            <a:endParaRPr lang="ru-RU" altLang="ru-RU" dirty="0" smtClean="0"/>
          </a:p>
          <a:p>
            <a:pPr marL="0" indent="0" algn="ctr">
              <a:buNone/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</a:rPr>
              <a:t>Государственное учреждение Ярославской области «Центр оценки и контроля качества образования»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b="1" dirty="0" smtClean="0">
                <a:solidFill>
                  <a:srgbClr val="FF0000"/>
                </a:solidFill>
              </a:rPr>
              <a:t>(4852) 28 - 36 - 76</a:t>
            </a:r>
            <a:br>
              <a:rPr lang="ru-RU" altLang="ru-RU" b="1" dirty="0" smtClean="0">
                <a:solidFill>
                  <a:srgbClr val="FF0000"/>
                </a:solidFill>
              </a:rPr>
            </a:b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Горячие линии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37578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88640"/>
            <a:ext cx="6072719" cy="652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5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361950"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Допуск к ГИА-11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684" y="1124744"/>
            <a:ext cx="8694315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</a:rPr>
              <a:t>Зачет» за итоговое сочинение (изложение)</a:t>
            </a:r>
          </a:p>
          <a:p>
            <a:pPr marL="0" lvl="1">
              <a:spcBef>
                <a:spcPct val="0"/>
              </a:spcBef>
            </a:pPr>
            <a:endParaRPr lang="ru-RU" sz="3200" b="1" dirty="0">
              <a:solidFill>
                <a:srgbClr val="002060"/>
              </a:solidFill>
            </a:endParaRPr>
          </a:p>
          <a:p>
            <a:pPr lvl="1" indent="-4572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Годовые отметки по всем учебным предметам учебного плана не ниже удовлетворительных</a:t>
            </a:r>
          </a:p>
          <a:p>
            <a:pPr marL="0" lvl="1" algn="ctr">
              <a:spcBef>
                <a:spcPct val="0"/>
              </a:spcBef>
            </a:pPr>
            <a:endParaRPr lang="ru-RU" sz="2800" b="1" dirty="0">
              <a:solidFill>
                <a:srgbClr val="002060"/>
              </a:solidFill>
            </a:endParaRPr>
          </a:p>
          <a:p>
            <a:pPr marL="0" lvl="1" algn="ctr">
              <a:spcBef>
                <a:spcPct val="0"/>
              </a:spcBef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marL="0" lvl="1" algn="ctr">
              <a:spcBef>
                <a:spcPct val="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Решение </a:t>
            </a:r>
            <a:r>
              <a:rPr lang="ru-RU" sz="3200" b="1" dirty="0">
                <a:solidFill>
                  <a:srgbClr val="002060"/>
                </a:solidFill>
              </a:rPr>
              <a:t>о допуске к ГИА принимается педагогическим </a:t>
            </a:r>
            <a:r>
              <a:rPr lang="ru-RU" sz="3200" b="1" dirty="0" smtClean="0">
                <a:solidFill>
                  <a:srgbClr val="002060"/>
                </a:solidFill>
              </a:rPr>
              <a:t>советом образовательной </a:t>
            </a:r>
            <a:r>
              <a:rPr lang="ru-RU" sz="3200" b="1" dirty="0">
                <a:solidFill>
                  <a:srgbClr val="002060"/>
                </a:solidFill>
              </a:rPr>
              <a:t>организации</a:t>
            </a:r>
          </a:p>
          <a:p>
            <a:pPr marL="0" lvl="1" algn="ctr">
              <a:spcBef>
                <a:spcPct val="0"/>
              </a:spcBef>
            </a:pPr>
            <a:endParaRPr lang="ru-RU" sz="2800" b="1" dirty="0">
              <a:solidFill>
                <a:srgbClr val="002060"/>
              </a:solidFill>
            </a:endParaRPr>
          </a:p>
          <a:p>
            <a:pPr marL="0" lvl="1" algn="ctr">
              <a:spcBef>
                <a:spcPct val="0"/>
              </a:spcBef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lvl="1" algn="ctr">
              <a:spcBef>
                <a:spcPct val="0"/>
              </a:spcBef>
            </a:pPr>
            <a:endParaRPr lang="ru-RU" sz="2800" b="1" dirty="0">
              <a:solidFill>
                <a:srgbClr val="002060"/>
              </a:solidFill>
            </a:endParaRPr>
          </a:p>
          <a:p>
            <a:pPr marL="0" lvl="1" algn="ctr">
              <a:spcBef>
                <a:spcPct val="0"/>
              </a:spcBef>
            </a:pP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5038" y="3906547"/>
            <a:ext cx="593923" cy="6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4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361950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сочинение (изложение)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5816" y="1700808"/>
            <a:ext cx="367240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4 декабря 2019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87849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Проходят в своей образовательной организации</a:t>
            </a:r>
            <a:endParaRPr lang="ru-RU" sz="3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708920"/>
            <a:ext cx="367240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5 февраля 2020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2708920"/>
            <a:ext cx="367240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6 мая 2020</a:t>
            </a:r>
          </a:p>
        </p:txBody>
      </p:sp>
      <p:sp>
        <p:nvSpPr>
          <p:cNvPr id="9" name="Левая круглая скобка 8"/>
          <p:cNvSpPr/>
          <p:nvPr/>
        </p:nvSpPr>
        <p:spPr>
          <a:xfrm rot="16200000">
            <a:off x="4447035" y="1052736"/>
            <a:ext cx="216023" cy="5400600"/>
          </a:xfrm>
          <a:prstGeom prst="leftBracke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7838" y="407707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Получившие «незачет»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Не явившиеся по уважительным причинам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Не завершившие написание ИС(И) по уважительным причинам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Удаленные за нарушение требований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504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361950"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изложение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964488" cy="830997"/>
          </a:xfrm>
          <a:prstGeom prst="rect">
            <a:avLst/>
          </a:prstGeom>
          <a:noFill/>
          <a:ln w="38100" cmpd="dbl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- обучающиеся </a:t>
            </a:r>
            <a:r>
              <a:rPr lang="ru-RU" sz="2400" dirty="0">
                <a:solidFill>
                  <a:srgbClr val="002060"/>
                </a:solidFill>
              </a:rPr>
              <a:t>с ограниченными возможностями здоровья или дети-инвалиды и инвалиды;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1" y="2132856"/>
            <a:ext cx="8949283" cy="1631216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обучающиеся </a:t>
            </a:r>
            <a:r>
              <a:rPr lang="ru-RU" sz="2400" dirty="0">
                <a:solidFill>
                  <a:srgbClr val="002060"/>
                </a:solidFill>
              </a:rPr>
              <a:t>по образовательным программам среднего общего образования в специальных учебно-воспитательных учреждениях закрытого типа, а также в учреждениях, исполняющих наказание в виде лишения свободы;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077072"/>
            <a:ext cx="8932168" cy="1938992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- обучающиеся </a:t>
            </a:r>
            <a:r>
              <a:rPr lang="ru-RU" sz="2400" dirty="0">
                <a:solidFill>
                  <a:srgbClr val="002060"/>
                </a:solidFill>
              </a:rPr>
              <a:t>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 на основании заключения медицинской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761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361950"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сочинение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916832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1. «Война и мир» – к 150-летию великой книги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2. Надежда и отчаяние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3. Добро и зло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4. Гордость и смирение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5. Он и она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8924" y="980728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Направления тем итогового сочинения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2019-2020 учебном году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0118" y="4869160"/>
            <a:ext cx="54625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4067509"/>
            <a:ext cx="91440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310779" y="3959981"/>
            <a:ext cx="248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www.fipi.ru</a:t>
            </a:r>
            <a:endParaRPr lang="ru-RU" altLang="ru-RU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5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361950"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сочинение (изложение)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924" y="79233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 часа 55 минут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254001"/>
            <a:ext cx="8352928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Сочинение (изложение) оценивается по системе «зачет»/«незачет»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823870"/>
            <a:ext cx="398596" cy="39859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95536" y="2204864"/>
            <a:ext cx="8326238" cy="1591022"/>
            <a:chOff x="395536" y="2486050"/>
            <a:chExt cx="8326238" cy="159102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95536" y="2492896"/>
              <a:ext cx="3600400" cy="158417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Требование 1</a:t>
              </a:r>
            </a:p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Объем сочинения (изложения)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049366" y="2486050"/>
              <a:ext cx="3672408" cy="1591022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Требование 2</a:t>
              </a:r>
            </a:p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Самостоятельность написания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1520" y="3933056"/>
            <a:ext cx="8555607" cy="2664296"/>
            <a:chOff x="395536" y="2486050"/>
            <a:chExt cx="8326238" cy="266429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95536" y="2492896"/>
              <a:ext cx="4113128" cy="265745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Сочинение</a:t>
              </a:r>
            </a:p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1. Соответствие теме</a:t>
              </a:r>
            </a:p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2. Аргументация. Привлечение литературного материала</a:t>
              </a:r>
            </a:p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3. Композиция и логика рассуждения</a:t>
              </a:r>
            </a:p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4. Качество письменной речи</a:t>
              </a:r>
            </a:p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5. Грамотность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652680" y="2486050"/>
              <a:ext cx="4069094" cy="266429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Изложение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1. Содержание изложения</a:t>
              </a:r>
            </a:p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2. Логичность изложения</a:t>
              </a:r>
            </a:p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3. Использование элементов стиля исходного текста</a:t>
              </a:r>
            </a:p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4. Качество письменной речи</a:t>
              </a:r>
            </a:p>
            <a:p>
              <a:r>
                <a:rPr lang="ru-RU" sz="2000" b="1" dirty="0" smtClean="0">
                  <a:solidFill>
                    <a:schemeClr val="tx2">
                      <a:lumMod val="75000"/>
                    </a:schemeClr>
                  </a:solidFill>
                </a:rPr>
                <a:t>5. Грамотность</a:t>
              </a:r>
              <a:endParaRPr lang="ru-RU" sz="2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99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361950"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сочинение (изложение)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8924" y="980728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Срок действия результатов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итогового сочинения (изложения):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Как допуск к ГИА-11 – бессрочно</a:t>
            </a:r>
          </a:p>
          <a:p>
            <a:pPr algn="just"/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Итоговое сочинение в случае представления его при приеме на обучение по программам бакалавриата и программам специалитета действительно в течение </a:t>
            </a:r>
            <a:r>
              <a:rPr lang="ru-RU" sz="2800" b="1" u="sng" dirty="0">
                <a:solidFill>
                  <a:srgbClr val="002060"/>
                </a:solidFill>
              </a:rPr>
              <a:t>четырех</a:t>
            </a:r>
            <a:r>
              <a:rPr lang="ru-RU" sz="2800" b="1" dirty="0">
                <a:solidFill>
                  <a:srgbClr val="002060"/>
                </a:solidFill>
              </a:rPr>
              <a:t> лет, следующих за годом написания такого сочинения.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5150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2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Заявление на участие в ГИА-11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6076" y="1156370"/>
            <a:ext cx="3672408" cy="2304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В свою образовательную организацию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95639" y="1156370"/>
            <a:ext cx="3672408" cy="2304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СТРОГО ДО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 февраля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2020 года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63588" y="3864470"/>
            <a:ext cx="7416824" cy="24448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Предметы</a:t>
            </a:r>
          </a:p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Уровень ЕГЭ по математике (базовый или профильный)</a:t>
            </a:r>
          </a:p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Форма ГИА</a:t>
            </a:r>
          </a:p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Сроки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marL="361950"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Заявление на участие в ГИА-11</a:t>
            </a:r>
          </a:p>
        </p:txBody>
      </p:sp>
    </p:spTree>
    <p:extLst>
      <p:ext uri="{BB962C8B-B14F-4D97-AF65-F5344CB8AC3E}">
        <p14:creationId xmlns:p14="http://schemas.microsoft.com/office/powerpoint/2010/main" xmlns="" val="27059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b1080a3c8a4bf8a84c94aa7f3d58b8f64ec786"/>
  <p:tag name="ISPRING_RESOURCE_PATHS_HASH_PRESENTER" val="e897a8d2b528a21479654ed65329674a6c78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7C7E77192620840B23C02559842DA52" ma:contentTypeVersion="9" ma:contentTypeDescription="Создание документа." ma:contentTypeScope="" ma:versionID="1e67394e9559e80f2924a1d23e258465">
  <xsd:schema xmlns:xsd="http://www.w3.org/2001/XMLSchema" xmlns:xs="http://www.w3.org/2001/XMLSchema" xmlns:p="http://schemas.microsoft.com/office/2006/metadata/properties" xmlns:ns2="f07adec3-9edc-4ba9-a947-c557adee0635" xmlns:ns3="e0e05f54-cbf1-4c6c-9b4a-ded4f332edc5" xmlns:ns4="472630db-a1ac-4503-a1fe-b97c3fb7db8b" xmlns:ns5="b5946997-7801-48a2-b7ca-ceb4ec2a790e" targetNamespace="http://schemas.microsoft.com/office/2006/metadata/properties" ma:root="true" ma:fieldsID="cb93dd71dbfc072b836e9d1885f60887" ns2:_="" ns3:_="" ns4:_="" ns5:_="">
    <xsd:import namespace="f07adec3-9edc-4ba9-a947-c557adee0635"/>
    <xsd:import namespace="e0e05f54-cbf1-4c6c-9b4a-ded4f332edc5"/>
    <xsd:import namespace="472630db-a1ac-4503-a1fe-b97c3fb7db8b"/>
    <xsd:import namespace="b5946997-7801-48a2-b7ca-ceb4ec2a790e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3:DocDate" minOccurs="0"/>
                <xsd:element ref="ns4:docType"/>
                <xsd:element ref="ns5:_x041f__x043e__x0434__x0442__x0438__x04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adec3-9edc-4ba9-a947-c557adee0635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Описание" ma:internalName="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05f54-cbf1-4c6c-9b4a-ded4f332edc5" elementFormDefault="qualified">
    <xsd:import namespace="http://schemas.microsoft.com/office/2006/documentManagement/types"/>
    <xsd:import namespace="http://schemas.microsoft.com/office/infopath/2007/PartnerControls"/>
    <xsd:element name="DocDate" ma:index="9" nillable="true" ma:displayName="Дата документа1" ma:format="DateOnly" ma:internalName="DocDate0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630db-a1ac-4503-a1fe-b97c3fb7db8b" elementFormDefault="qualified">
    <xsd:import namespace="http://schemas.microsoft.com/office/2006/documentManagement/types"/>
    <xsd:import namespace="http://schemas.microsoft.com/office/infopath/2007/PartnerControls"/>
    <xsd:element name="docType" ma:index="10" ma:displayName="Тип документа1" ma:list="{385fdb64-b775-4382-9769-d232147a8596}" ma:internalName="docType0" ma:readOnly="false" ma:showField="Title" ma:web="9344f400-c265-4d0d-b63b-319929e4c97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46997-7801-48a2-b7ca-ceb4ec2a790e" elementFormDefault="qualified">
    <xsd:import namespace="http://schemas.microsoft.com/office/2006/documentManagement/types"/>
    <xsd:import namespace="http://schemas.microsoft.com/office/infopath/2007/PartnerControls"/>
    <xsd:element name="_x041f__x043e__x0434__x0442__x0438__x043f_" ma:index="11" nillable="true" ma:displayName="Подтип" ma:default="Подтверждение документов об образовании и (или) о квалификации" ma:description="Для апостиля и аттестации" ma:format="Dropdown" ma:internalName="_x041f__x043e__x0434__x0442__x0438__x043f_">
      <xsd:simpleType>
        <xsd:restriction base="dms:Choice">
          <xsd:enumeration value="Подтверждение документов об образовании и (или) о квалификации"/>
          <xsd:enumeration value="Подтверждение документов об ученых степенях, ученых званиях"/>
          <xsd:enumeration value="Аккредитация экспертов"/>
          <xsd:enumeration value="Аттестация работников образования"/>
          <xsd:enumeration value="Аттестация экспертов, привлекаемых органами, уполномоченными на осуществление государственного контроля (надзора), органами муниципального контроля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Date xmlns="e0e05f54-cbf1-4c6c-9b4a-ded4f332edc5">2019-11-11T21:00:00+00:00</DocDate>
    <_x041f__x043e__x0434__x0442__x0438__x043f_ xmlns="b5946997-7801-48a2-b7ca-ceb4ec2a790e">Подтверждение документов об образовании и (или) о квалификации</_x041f__x043e__x0434__x0442__x0438__x043f_>
    <Description xmlns="f07adec3-9edc-4ba9-a947-c557adee0635" xsi:nil="true"/>
    <docType xmlns="472630db-a1ac-4503-a1fe-b97c3fb7db8b">48</docType>
  </documentManagement>
</p:properties>
</file>

<file path=customXml/itemProps1.xml><?xml version="1.0" encoding="utf-8"?>
<ds:datastoreItem xmlns:ds="http://schemas.openxmlformats.org/officeDocument/2006/customXml" ds:itemID="{0303BE79-42FA-46E3-90B3-B0B1E7D49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7adec3-9edc-4ba9-a947-c557adee0635"/>
    <ds:schemaRef ds:uri="e0e05f54-cbf1-4c6c-9b4a-ded4f332edc5"/>
    <ds:schemaRef ds:uri="472630db-a1ac-4503-a1fe-b97c3fb7db8b"/>
    <ds:schemaRef ds:uri="b5946997-7801-48a2-b7ca-ceb4ec2a79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6B070A-8900-4BB4-A90F-4EAB24F4E4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5ABDA5-E6C8-4D5A-AE17-7450660845CF}">
  <ds:schemaRefs>
    <ds:schemaRef ds:uri="http://schemas.microsoft.com/office/2006/metadata/properties"/>
    <ds:schemaRef ds:uri="http://schemas.microsoft.com/office/infopath/2007/PartnerControls"/>
    <ds:schemaRef ds:uri="e0e05f54-cbf1-4c6c-9b4a-ded4f332edc5"/>
    <ds:schemaRef ds:uri="b5946997-7801-48a2-b7ca-ceb4ec2a790e"/>
    <ds:schemaRef ds:uri="f07adec3-9edc-4ba9-a947-c557adee0635"/>
    <ds:schemaRef ds:uri="472630db-a1ac-4503-a1fe-b97c3fb7db8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Words>877</Words>
  <Application>Microsoft Office PowerPoint</Application>
  <PresentationFormat>Экран (4:3)</PresentationFormat>
  <Paragraphs>234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Телефоны «горячей линии» по вопросам подготовки и проведения ЕГЭ: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 родительского собрания 12.11.2019 по ГИА 11</dc:title>
  <dc:creator>Максим Кирьянов</dc:creator>
  <cp:lastModifiedBy>Admin</cp:lastModifiedBy>
  <cp:revision>488</cp:revision>
  <cp:lastPrinted>2019-11-11T10:41:54Z</cp:lastPrinted>
  <dcterms:created xsi:type="dcterms:W3CDTF">2015-09-22T07:37:15Z</dcterms:created>
  <dcterms:modified xsi:type="dcterms:W3CDTF">2020-01-14T22:27:15Z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0x01010017C7E77192620840B23C02559842DA52</vt:lpwstr>
  </property>
  <property fmtid="{D5CDD505-2E9C-101B-9397-08002B2CF9AE}" pid="3" name="Order">
    <vt:r8>425200</vt:r8>
  </property>
  <property fmtid="{D5CDD505-2E9C-101B-9397-08002B2CF9AE}" pid="4" name="docType">
    <vt:lpwstr>48</vt:lpwstr>
  </property>
  <property fmtid="{D5CDD505-2E9C-101B-9397-08002B2CF9AE}" pid="5" name="DocDate">
    <vt:filetime>2019-11-11T21:00:00Z</vt:filetime>
  </property>
</Properties>
</file>