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7" r:id="rId3"/>
    <p:sldMasterId id="2147483700" r:id="rId4"/>
    <p:sldMasterId id="2147483713" r:id="rId5"/>
  </p:sldMasterIdLst>
  <p:notesMasterIdLst>
    <p:notesMasterId r:id="rId20"/>
  </p:notesMasterIdLst>
  <p:sldIdLst>
    <p:sldId id="257" r:id="rId6"/>
    <p:sldId id="259" r:id="rId7"/>
    <p:sldId id="261" r:id="rId8"/>
    <p:sldId id="262" r:id="rId9"/>
    <p:sldId id="263" r:id="rId10"/>
    <p:sldId id="314" r:id="rId11"/>
    <p:sldId id="309" r:id="rId12"/>
    <p:sldId id="312" r:id="rId13"/>
    <p:sldId id="270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3114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721AC-FBF9-4342-B15B-BD8809B5E1CD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F4184-8AA1-4880-A97D-EC7479FCA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85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4184-8AA1-4880-A97D-EC7479FCA63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911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501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BC1738-D14E-429F-9660-D6B4D2296E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23DAFD-1A00-4451-B439-EE990608B2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02471F-9D94-4C56-A9AE-0490C61B09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501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8A95EB-34F0-42B2-8058-4CE4C59674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0F4D67-E66A-4D17-AEFA-34F0E3560F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DF7EF1-E267-4C3B-B5BF-D4026FA987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B4EF7E7-BBF4-4286-9A21-E759E4DA6C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C9B7B5-2320-46A0-8CAC-83F22B79D0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F21F9D-B95C-47E9-BA17-45FDEC151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9353A0-34F0-4666-A418-DE461EA3DF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96AE9E3-49D1-4B2B-A444-22557C9E72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700C25-64CB-4F71-9ADA-E7C854D6B7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561E86-A6D8-4F53-9E3D-97BF01402E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B9F9C7-0CA1-446C-946C-53DF29B7C3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E719DC-9ECE-4413-BF11-C42D7A9917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300">
              <a:solidFill>
                <a:srgbClr val="7B789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D864BB-EEC9-4E56-86D8-389B50F814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55B3-7CAE-4068-A602-8495B8A38560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1905-3BB4-4D89-A34B-4B328EBA8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4393-7B4A-42C0-9617-9D6F85743A22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C8892-967C-4FA5-BC41-4F799BC37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A3D41E-F619-48B9-BEDB-A7044577EE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9801-E41B-43FC-8127-D73DAAD74743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65746-11AE-4542-B041-BEEDE76CE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90E0-D769-45D4-B25B-8E5EE7FCB092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E2D0D-D61D-4D89-B46C-FBC225ADC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F75A1E-7EA4-41E2-BCDD-B6288C886D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endParaRPr lang="ru-RU" sz="3300">
              <a:solidFill>
                <a:srgbClr val="7B7890"/>
              </a:solidFill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8767-0B0D-46CF-8789-3C0F98977B6E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4903E-9B7C-40FD-BA49-7335A8B3E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5A73B-8F3C-4632-B5FD-6F71F348194F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7F65-D5B4-4352-82FA-05903E10F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4A85BE-4DA8-494A-B986-522D69B88F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CCF017-5157-4501-B063-1B4FA08EBB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E4D79E1-17DE-440F-BD84-6D5E2540E4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9FC873-D270-464F-BA2D-873226CB1E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EB14A51A-3415-465E-80B1-528A0D56B7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9999CC"/>
                </a:solidFill>
                <a:latin typeface="+mn-lt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9999CC"/>
                </a:solidFill>
                <a:latin typeface="+mn-lt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9999CC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CFA4CEA2-7B16-4EDF-8F2D-F54931BA6F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9999CC"/>
                </a:solidFill>
                <a:latin typeface="+mn-lt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9999CC"/>
                </a:solidFill>
                <a:latin typeface="+mn-lt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9999CC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434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F00C32-C45C-46E9-A006-718DF1B30170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8D89A4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80E060-D0E4-47A4-9882-574C5EAF6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686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8687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39" r:id="rId11"/>
    <p:sldLayoutId id="21474838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78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E927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F001F6-EDDA-403B-8CA0-1862A72EC4D3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8D89A4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775D2C-9F24-48A9-B5AF-3919A003B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99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99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41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78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E927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D0E33D-6579-4E54-B7EA-6382D3BDAB46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8D89A4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A18A52-215F-473E-922F-CFF1059AC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5310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5311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843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78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Century Gothic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E927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0;&#1072;&#1090;&#1077;&#1088;&#1080;&#1085;&#1072;/1.doc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5" name="Picture 13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8063" y="0"/>
            <a:ext cx="3055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908175" y="1828800"/>
            <a:ext cx="6950075" cy="2209800"/>
          </a:xfrm>
        </p:spPr>
        <p:txBody>
          <a:bodyPr/>
          <a:lstStyle/>
          <a:p>
            <a:pPr algn="ctr" eaLnBrk="1" hangingPunct="1"/>
            <a:r>
              <a:rPr lang="en-US" sz="2000" dirty="0" smtClean="0"/>
              <a:t>           </a:t>
            </a:r>
            <a:br>
              <a:rPr lang="en-US" sz="2000" dirty="0" smtClean="0"/>
            </a:br>
            <a:r>
              <a:rPr lang="ru-RU" sz="2000" dirty="0" smtClean="0"/>
              <a:t>              </a:t>
            </a:r>
            <a:r>
              <a:rPr lang="ru-RU" sz="3200" dirty="0" smtClean="0"/>
              <a:t>Реализация внеурочной деятельности в школе в соответствии с ФГОС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228600"/>
            <a:ext cx="8534400" cy="1616075"/>
          </a:xfrm>
          <a:solidFill>
            <a:srgbClr val="FFC000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ru-RU" sz="3800" b="1" smtClean="0">
                <a:solidFill>
                  <a:srgbClr val="444255"/>
                </a:solidFill>
              </a:rPr>
              <a:t>Программа внеурочной деятельности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60575"/>
            <a:ext cx="8534400" cy="4537075"/>
          </a:xfrm>
          <a:solidFill>
            <a:schemeClr val="accent5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dirty="0" smtClean="0"/>
              <a:t>  самостоятельно разрабатывается и утверждается образовательным учреждением.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dirty="0" smtClean="0"/>
              <a:t>    Варианты проведения внеурочной деятельности могут быть самые разнообразные: 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 smtClean="0"/>
              <a:t>комплексные</a:t>
            </a:r>
            <a:endParaRPr lang="ru-RU" dirty="0" smtClean="0"/>
          </a:p>
          <a:p>
            <a:pPr>
              <a:lnSpc>
                <a:spcPct val="90000"/>
              </a:lnSpc>
              <a:defRPr/>
            </a:pPr>
            <a:r>
              <a:rPr lang="ru-RU" b="1" dirty="0" smtClean="0"/>
              <a:t>по направлениям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 smtClean="0"/>
              <a:t>по формам</a:t>
            </a:r>
            <a:r>
              <a:rPr lang="ru-RU" dirty="0" smtClean="0"/>
              <a:t>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228600"/>
            <a:ext cx="8534400" cy="1184275"/>
          </a:xfrm>
          <a:solidFill>
            <a:srgbClr val="FFC000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ru-RU" sz="2900" b="1" smtClean="0"/>
              <a:t>ВОСПИТАНИЕ-это не специальные мероприятия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989138"/>
            <a:ext cx="8751888" cy="4392612"/>
          </a:xfrm>
          <a:solidFill>
            <a:schemeClr val="accent5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b="1" dirty="0" smtClean="0"/>
              <a:t>В</a:t>
            </a:r>
            <a:r>
              <a:rPr lang="ru-RU" dirty="0" smtClean="0"/>
              <a:t>оспитание школе должно идти только через </a:t>
            </a:r>
            <a:r>
              <a:rPr lang="ru-RU" b="1" dirty="0" smtClean="0"/>
              <a:t>совместную деятельность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b="1" dirty="0" smtClean="0"/>
              <a:t>взрослых и детей,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b="1" dirty="0" smtClean="0"/>
              <a:t>детей друг с другом,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dirty="0" smtClean="0"/>
              <a:t>в которой единственно возможно присвоение (а не просто узнавание) детьми ценностей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chemeClr val="tx1"/>
                </a:solidFill>
              </a:rPr>
              <a:t>Уровни воспитательных результатов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450" y="1264444"/>
            <a:ext cx="8785100" cy="360471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b="1" u="sng" smtClean="0">
                <a:solidFill>
                  <a:srgbClr val="FF0000"/>
                </a:solidFill>
                <a:latin typeface="Times New Roman" pitchFamily="18" charset="0"/>
              </a:rPr>
              <a:t>Первый уровень</a:t>
            </a:r>
            <a:endParaRPr lang="ru-RU" sz="2400" b="1" u="sng" smtClean="0">
              <a:latin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   </a:t>
            </a:r>
            <a:r>
              <a:rPr lang="ru-RU" sz="2400" b="1" smtClean="0">
                <a:latin typeface="Times New Roman" pitchFamily="18" charset="0"/>
              </a:rPr>
              <a:t>приобретение школьником социальных знаний (об общественных нормах, об устройстве общества, о социально одобряемых и неодобряемых формах поведения в обществе и т.п.), первичного понимания социальной реальности и повседневной жизни. </a:t>
            </a:r>
          </a:p>
        </p:txBody>
      </p:sp>
      <p:sp>
        <p:nvSpPr>
          <p:cNvPr id="132099" name="Rectangle 4"/>
          <p:cNvSpPr>
            <a:spLocks noChangeArrowheads="1"/>
          </p:cNvSpPr>
          <p:nvPr/>
        </p:nvSpPr>
        <p:spPr bwMode="auto">
          <a:xfrm>
            <a:off x="4572000" y="1557338"/>
            <a:ext cx="33940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None/>
            </a:pPr>
            <a:endParaRPr lang="ru-RU" sz="23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chemeClr val="tx1"/>
                </a:solidFill>
              </a:rPr>
              <a:t>Уровни воспитательных результатов</a:t>
            </a:r>
          </a:p>
        </p:txBody>
      </p:sp>
      <p:sp>
        <p:nvSpPr>
          <p:cNvPr id="133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28775"/>
            <a:ext cx="8641655" cy="25203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600" b="1" i="1" dirty="0" smtClean="0">
                <a:latin typeface="Times New Roman" pitchFamily="18" charset="0"/>
              </a:rPr>
              <a:t>  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</a:rPr>
              <a:t>Второй уровень 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600" b="1" dirty="0" smtClean="0">
                <a:latin typeface="Times New Roman" pitchFamily="18" charset="0"/>
              </a:rPr>
              <a:t>получение школьником опыта переживания и  позитивного отношения к базовым ценностям общества, ценностного отношения к социальной реальности в целом. 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ru-RU" sz="2600" b="1" dirty="0" smtClean="0">
              <a:latin typeface="Times New Roman" pitchFamily="18" charset="0"/>
            </a:endParaRPr>
          </a:p>
        </p:txBody>
      </p:sp>
      <p:sp>
        <p:nvSpPr>
          <p:cNvPr id="133123" name="Rectangle 4"/>
          <p:cNvSpPr>
            <a:spLocks noChangeArrowheads="1"/>
          </p:cNvSpPr>
          <p:nvPr/>
        </p:nvSpPr>
        <p:spPr bwMode="auto">
          <a:xfrm>
            <a:off x="4427538" y="1628775"/>
            <a:ext cx="36099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None/>
            </a:pPr>
            <a:endParaRPr lang="ru-RU" sz="23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6EA0B0"/>
              </a:buClr>
              <a:buSzPct val="85000"/>
              <a:buFont typeface="Wingdings 2" pitchFamily="18" charset="2"/>
              <a:buNone/>
            </a:pPr>
            <a:endParaRPr lang="ru-RU" sz="23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chemeClr val="tx1"/>
                </a:solidFill>
              </a:rPr>
              <a:t>Уровни воспитательных результатов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89138"/>
            <a:ext cx="8568630" cy="158387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900" b="1" i="1" smtClean="0">
                <a:latin typeface="Times New Roman" pitchFamily="18" charset="0"/>
              </a:rPr>
              <a:t>  </a:t>
            </a:r>
            <a:r>
              <a:rPr lang="ru-RU" sz="2900" b="1" smtClean="0">
                <a:solidFill>
                  <a:srgbClr val="FF0000"/>
                </a:solidFill>
                <a:latin typeface="Times New Roman" pitchFamily="18" charset="0"/>
              </a:rPr>
              <a:t>Третий уровень </a:t>
            </a:r>
            <a:r>
              <a:rPr lang="ru-RU" sz="2900" b="1" smtClean="0">
                <a:latin typeface="Times New Roman" pitchFamily="18" charset="0"/>
              </a:rPr>
              <a:t>получение школьником опыта самостоятельного общественного действия</a:t>
            </a:r>
          </a:p>
          <a:p>
            <a:pPr eaLnBrk="1" hangingPunct="1"/>
            <a:endParaRPr lang="ru-RU" sz="2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err="1" smtClean="0">
                <a:solidFill>
                  <a:srgbClr val="FF0000"/>
                </a:solidFill>
              </a:rPr>
              <a:t>Внеучебная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(внеурочная) деятельность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                          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 Это образовательная деятельность, осуществляемая в формах, отличных от классно-урочной, и направленная на достижение планируемых результатов освоения основной образовательной программы начального общего образования.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Задачи: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 </a:t>
            </a:r>
            <a:r>
              <a:rPr lang="ru-RU" dirty="0" smtClean="0"/>
              <a:t>обеспечить благоприятную адаптацию ребенка в школе;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оптимизировать учебную нагрузку обучающихся;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улучшить условия для развития ребенка;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учесть возрастные и индивидуальные особенности обучающихся.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Направления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/>
            <a:r>
              <a:rPr lang="ru-RU" sz="3600" dirty="0" smtClean="0"/>
              <a:t>спортивно-</a:t>
            </a:r>
            <a:r>
              <a:rPr lang="en-US" sz="3600" dirty="0" smtClean="0"/>
              <a:t> </a:t>
            </a:r>
            <a:r>
              <a:rPr lang="ru-RU" sz="3600" dirty="0" smtClean="0"/>
              <a:t>оздоровительное</a:t>
            </a:r>
          </a:p>
          <a:p>
            <a:pPr eaLnBrk="1" hangingPunct="1"/>
            <a:r>
              <a:rPr lang="ru-RU" sz="3600" dirty="0" smtClean="0"/>
              <a:t>духовно-</a:t>
            </a:r>
            <a:r>
              <a:rPr lang="en-US" sz="3600" dirty="0" smtClean="0"/>
              <a:t> </a:t>
            </a:r>
            <a:r>
              <a:rPr lang="ru-RU" sz="3600" dirty="0" smtClean="0"/>
              <a:t>нравственное</a:t>
            </a:r>
          </a:p>
          <a:p>
            <a:pPr eaLnBrk="1" hangingPunct="1"/>
            <a:r>
              <a:rPr lang="ru-RU" sz="3600" dirty="0" smtClean="0"/>
              <a:t>социальное</a:t>
            </a:r>
          </a:p>
          <a:p>
            <a:pPr eaLnBrk="1" hangingPunct="1"/>
            <a:r>
              <a:rPr lang="ru-RU" sz="3600" dirty="0" err="1" smtClean="0"/>
              <a:t>общеинтеллектуальное</a:t>
            </a:r>
            <a:endParaRPr lang="ru-RU" sz="3600" dirty="0" smtClean="0"/>
          </a:p>
          <a:p>
            <a:pPr eaLnBrk="1" hangingPunct="1"/>
            <a:r>
              <a:rPr lang="ru-RU" sz="3600" dirty="0" smtClean="0"/>
              <a:t>общекультурное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20000" cy="304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Формы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84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экскурсии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кружки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секции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конференции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/>
              <a:t>д</a:t>
            </a:r>
            <a:r>
              <a:rPr lang="ru-RU" sz="2800" dirty="0" smtClean="0"/>
              <a:t>испуты, классные часы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школьные научные общества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олимпиады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соревнования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поисковые и научные исследования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социальные проекты и другие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12" name="Rectangle 28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8229600" cy="698500"/>
          </a:xfrm>
        </p:spPr>
        <p:txBody>
          <a:bodyPr anchor="ctr"/>
          <a:lstStyle/>
          <a:p>
            <a:pPr eaLnBrk="1" hangingPunct="1"/>
            <a:r>
              <a:rPr lang="ru-RU" sz="1400" b="1" dirty="0" smtClean="0">
                <a:latin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</a:rPr>
              <a:t>ЧТО ТАКОЕ ВНЕУРОЧНАЯ ДЕЯТЕЛЬНОСТЬ, КАКОВЫ ЕЁ ОСОБЕННОСТИ?</a:t>
            </a:r>
            <a:endParaRPr lang="ru-RU" sz="2800" b="1" dirty="0" smtClean="0"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1485449"/>
              </p:ext>
            </p:extLst>
          </p:nvPr>
        </p:nvGraphicFramePr>
        <p:xfrm>
          <a:off x="251520" y="1412776"/>
          <a:ext cx="8712200" cy="47280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536504"/>
                <a:gridCol w="4175696"/>
              </a:tblGrid>
              <a:tr h="442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ОСНОВНЫЕ НАПРАВЛЕНИЯ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ВИДЫ ДЕЯТЕЛЬНОСТИ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/>
                </a:tc>
              </a:tr>
              <a:tr h="40939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Спортивно-оздоровительное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Общекультурное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ru-RU" sz="23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Общеинтеллектуальное</a:t>
                      </a: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Духовно-нравственное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Социальное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Игровая;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Познавательная;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Проблемно-ценностное общение;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Досугово-развлекательная деятельность (досуговое общение);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Художественное творчество;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Социальное творчество (социально преобразующая добровольческая деятельность);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Техническое творчество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Трудовая (производственная) деятельность;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Спортивно-оздоровительная деятельность;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Char char="Ø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Туристско-краеведческая деятельность.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T="45725" marB="4572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543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228600"/>
            <a:ext cx="8534400" cy="1544638"/>
          </a:xfrm>
          <a:solidFill>
            <a:srgbClr val="FFFF00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ru-RU" sz="3800" b="1" smtClean="0">
                <a:solidFill>
                  <a:srgbClr val="FF0000"/>
                </a:solidFill>
              </a:rPr>
              <a:t>Внеурочная деятельность -</a:t>
            </a:r>
            <a:r>
              <a:rPr lang="ru-RU" sz="3200" b="1" smtClean="0">
                <a:solidFill>
                  <a:srgbClr val="FF0000"/>
                </a:solidFill>
              </a:rPr>
              <a:t>неотъемлемая часть образовательного процесса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349500"/>
            <a:ext cx="8534400" cy="3671888"/>
          </a:xfrm>
          <a:solidFill>
            <a:schemeClr val="accent5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ru-RU" dirty="0" smtClean="0"/>
              <a:t>Общеобразовательное учреждение </a:t>
            </a:r>
            <a:r>
              <a:rPr lang="ru-RU" b="1" dirty="0" smtClean="0"/>
              <a:t>самостоятельно выбирает</a:t>
            </a:r>
            <a:r>
              <a:rPr lang="ru-RU" dirty="0" smtClean="0"/>
              <a:t> формы, средства и методы организации внеурочной деятельности в соответствии со своим уставом и с Законом Российской Федерации «Об образовании».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45928" y="2276872"/>
            <a:ext cx="3138240" cy="504056"/>
          </a:xfrm>
          <a:prstGeom prst="rect">
            <a:avLst/>
          </a:prstGeom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45928" y="242088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Внеурочная деятельность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1685" y="675184"/>
            <a:ext cx="2664296" cy="19128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5536" y="692696"/>
            <a:ext cx="237626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Инновационная площадка</a:t>
            </a:r>
          </a:p>
          <a:p>
            <a:pPr algn="ctr"/>
            <a:r>
              <a:rPr lang="ru-RU" sz="1100" dirty="0" smtClean="0"/>
              <a:t>Инновационная (экспериментальная) деятельность по разработке, апробации, внедрению новых образовательных программ, в том числе, учитывающих региональные особенности</a:t>
            </a:r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650123"/>
            <a:ext cx="2016224" cy="21400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72200" y="692696"/>
            <a:ext cx="201622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Иные педагогические работники</a:t>
            </a:r>
          </a:p>
          <a:p>
            <a:pPr algn="ctr"/>
            <a:r>
              <a:rPr lang="ru-RU" sz="1100" dirty="0" smtClean="0"/>
              <a:t>Должностные обязанности педагога-организатора, социального педагога, педагога-психолога, старшего вожатого</a:t>
            </a:r>
          </a:p>
          <a:p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932040" y="1196752"/>
            <a:ext cx="130203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2945928" y="1196752"/>
            <a:ext cx="126603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01685" y="2908687"/>
            <a:ext cx="1878027" cy="34726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58563" y="550421"/>
            <a:ext cx="313740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dirty="0" smtClean="0"/>
              <a:t>Базовая организационная модель </a:t>
            </a:r>
          </a:p>
          <a:p>
            <a:pPr algn="ctr"/>
            <a:r>
              <a:rPr lang="ru-RU" dirty="0" smtClean="0"/>
              <a:t>реализации внеурочной деятельности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69009" y="3122123"/>
            <a:ext cx="1753837" cy="3240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04274" y="3138719"/>
            <a:ext cx="1678784" cy="3240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54554" y="3122123"/>
            <a:ext cx="1619706" cy="3240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14908" y="2945726"/>
            <a:ext cx="1721588" cy="34726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259632" y="2780928"/>
            <a:ext cx="1686295" cy="357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398417" y="2790220"/>
            <a:ext cx="973782" cy="500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945927" y="2764332"/>
            <a:ext cx="955784" cy="526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734839" y="2780928"/>
            <a:ext cx="1" cy="642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61369" y="2780928"/>
            <a:ext cx="2078328" cy="362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1685" y="3138719"/>
            <a:ext cx="192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Учебный план образовательного учреждения</a:t>
            </a:r>
          </a:p>
          <a:p>
            <a:pPr algn="ctr"/>
            <a:r>
              <a:rPr lang="ru-RU" sz="1400" dirty="0" smtClean="0"/>
              <a:t>Часть, формируемая участниками образовательного процесса (секции, школьные научные общества, научные исследования и т.д.)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79712" y="3291119"/>
            <a:ext cx="187902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Дополнительное образование образовательного учреждения</a:t>
            </a:r>
          </a:p>
          <a:p>
            <a:pPr algn="ctr"/>
            <a:r>
              <a:rPr lang="ru-RU" sz="1100" dirty="0" smtClean="0"/>
              <a:t>Организация кружков, спортивно-оздоровительных секции, поисковых и научных исследований</a:t>
            </a:r>
            <a:endParaRPr lang="ru-RU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3822846" y="3423719"/>
            <a:ext cx="1831708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Дополнительное образование учреждений культуры и УДОД</a:t>
            </a:r>
          </a:p>
          <a:p>
            <a:pPr algn="ctr"/>
            <a:r>
              <a:rPr lang="ru-RU" sz="1100" dirty="0" smtClean="0"/>
              <a:t>Организация деятельности как на базе общеобразовательных учреждений, так и на базе самих учреждений дополнительного образования детей и учреждений культуры</a:t>
            </a:r>
            <a:endParaRPr lang="ru-RU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5654554" y="3291119"/>
            <a:ext cx="161970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Группы продлённого дня</a:t>
            </a:r>
          </a:p>
          <a:p>
            <a:pPr algn="ctr"/>
            <a:r>
              <a:rPr lang="ru-RU" sz="1100" dirty="0" smtClean="0"/>
              <a:t>Деятельность воспитателей ГПД, например, в рамках «школы полного дня»</a:t>
            </a:r>
            <a:endParaRPr lang="ru-RU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7524328" y="3291119"/>
            <a:ext cx="13681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Классное руководство</a:t>
            </a:r>
          </a:p>
          <a:p>
            <a:pPr algn="ctr"/>
            <a:r>
              <a:rPr lang="ru-RU" sz="1100" dirty="0" smtClean="0"/>
              <a:t>Деятельность классных руководителей (диспуты, экскурсии, круглые столы, соревнования и т.д.)</a:t>
            </a:r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7914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28600"/>
            <a:ext cx="8585200" cy="1544638"/>
          </a:xfrm>
          <a:solidFill>
            <a:srgbClr val="FFFF00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Внеурочная деятельность -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неотъемлемая часть образовательного процесса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569325" cy="4464050"/>
          </a:xfrm>
          <a:solidFill>
            <a:schemeClr val="accent5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300" dirty="0" smtClean="0"/>
              <a:t>   </a:t>
            </a:r>
            <a:r>
              <a:rPr lang="ru-RU" sz="2300" b="1" dirty="0" smtClean="0"/>
              <a:t>Обязательными условиями</a:t>
            </a:r>
            <a:r>
              <a:rPr lang="ru-RU" sz="2300" dirty="0" smtClean="0"/>
              <a:t> организации внеурочной деятельности в образовательном учреждении является:</a:t>
            </a:r>
          </a:p>
          <a:p>
            <a:pPr>
              <a:defRPr/>
            </a:pPr>
            <a:r>
              <a:rPr lang="ru-RU" sz="2300" dirty="0" smtClean="0"/>
              <a:t> </a:t>
            </a:r>
            <a:r>
              <a:rPr lang="ru-RU" sz="2300" b="1" dirty="0" smtClean="0"/>
              <a:t>родительский запрос </a:t>
            </a:r>
          </a:p>
          <a:p>
            <a:pPr>
              <a:defRPr/>
            </a:pPr>
            <a:r>
              <a:rPr lang="ru-RU" sz="2300" b="1" dirty="0" smtClean="0"/>
              <a:t>наличие необходимой</a:t>
            </a:r>
            <a:r>
              <a:rPr lang="ru-RU" sz="2300" dirty="0" smtClean="0"/>
              <a:t> </a:t>
            </a:r>
            <a:r>
              <a:rPr lang="ru-RU" sz="2300" b="1" dirty="0" smtClean="0"/>
              <a:t>учебно-материальной базы</a:t>
            </a:r>
            <a:endParaRPr lang="ru-RU" sz="2300" dirty="0" smtClean="0"/>
          </a:p>
          <a:p>
            <a:pPr>
              <a:defRPr/>
            </a:pPr>
            <a:r>
              <a:rPr lang="ru-RU" sz="2300" dirty="0" smtClean="0"/>
              <a:t> </a:t>
            </a:r>
            <a:r>
              <a:rPr lang="ru-RU" sz="2300" b="1" dirty="0" smtClean="0"/>
              <a:t>наличие укомплектованных штатов</a:t>
            </a:r>
            <a:r>
              <a:rPr lang="ru-RU" sz="2300" dirty="0" smtClean="0"/>
              <a:t> и </a:t>
            </a:r>
            <a:r>
              <a:rPr lang="ru-RU" sz="2300" b="1" dirty="0" smtClean="0"/>
              <a:t>подготовленных кадров</a:t>
            </a:r>
            <a:endParaRPr lang="ru-RU" sz="2300" dirty="0" smtClean="0"/>
          </a:p>
          <a:p>
            <a:pPr>
              <a:defRPr/>
            </a:pPr>
            <a:r>
              <a:rPr lang="ru-RU" sz="2300" b="1" dirty="0" smtClean="0">
                <a:ln w="1905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file"/>
              </a:rPr>
              <a:t>соблюдение СанПиНов, в том числе требований к сменности занятий и составлению расписания</a:t>
            </a:r>
            <a:endParaRPr lang="ru-RU" sz="2300" b="1" dirty="0" smtClean="0">
              <a:ln w="1905"/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506</Words>
  <Application>Microsoft Office PowerPoint</Application>
  <PresentationFormat>Экран (4:3)</PresentationFormat>
  <Paragraphs>93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Пиксел</vt:lpstr>
      <vt:lpstr>1_Пиксел</vt:lpstr>
      <vt:lpstr>Официальная</vt:lpstr>
      <vt:lpstr>1_Официальная</vt:lpstr>
      <vt:lpstr>2_Официальная</vt:lpstr>
      <vt:lpstr>                          Реализация внеурочной деятельности в школе в соответствии с ФГОС</vt:lpstr>
      <vt:lpstr>Внеучебная  (внеурочная) деятельность</vt:lpstr>
      <vt:lpstr>Задачи:</vt:lpstr>
      <vt:lpstr>Направления</vt:lpstr>
      <vt:lpstr>Формы </vt:lpstr>
      <vt:lpstr> ЧТО ТАКОЕ ВНЕУРОЧНАЯ ДЕЯТЕЛЬНОСТЬ, КАКОВЫ ЕЁ ОСОБЕННОСТИ?</vt:lpstr>
      <vt:lpstr>Внеурочная деятельность -неотъемлемая часть образовательного процесса</vt:lpstr>
      <vt:lpstr>Слайд 8</vt:lpstr>
      <vt:lpstr>Внеурочная деятельность -неотъемлемая часть образовательного процесса</vt:lpstr>
      <vt:lpstr>Программа внеурочной деятельности</vt:lpstr>
      <vt:lpstr>ВОСПИТАНИЕ-это не специальные мероприятия</vt:lpstr>
      <vt:lpstr>Уровни воспитательных результатов</vt:lpstr>
      <vt:lpstr>Уровни воспитательных результатов</vt:lpstr>
      <vt:lpstr>Уровни воспитательных результатов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28</cp:revision>
  <dcterms:created xsi:type="dcterms:W3CDTF">2012-04-01T11:16:27Z</dcterms:created>
  <dcterms:modified xsi:type="dcterms:W3CDTF">2019-03-31T17:39:56Z</dcterms:modified>
</cp:coreProperties>
</file>